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74" r:id="rId4"/>
    <p:sldId id="266" r:id="rId5"/>
    <p:sldId id="278" r:id="rId6"/>
    <p:sldId id="275" r:id="rId7"/>
    <p:sldId id="279" r:id="rId8"/>
    <p:sldId id="276" r:id="rId9"/>
    <p:sldId id="280" r:id="rId10"/>
    <p:sldId id="283" r:id="rId11"/>
    <p:sldId id="284" r:id="rId12"/>
    <p:sldId id="285" r:id="rId13"/>
    <p:sldId id="291" r:id="rId14"/>
    <p:sldId id="281" r:id="rId15"/>
    <p:sldId id="282" r:id="rId16"/>
    <p:sldId id="287" r:id="rId17"/>
    <p:sldId id="292" r:id="rId18"/>
    <p:sldId id="288" r:id="rId19"/>
    <p:sldId id="289" r:id="rId20"/>
    <p:sldId id="290"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F92"/>
    <a:srgbClr val="9A661D"/>
    <a:srgbClr val="A9801F"/>
    <a:srgbClr val="945200"/>
    <a:srgbClr val="D3A740"/>
    <a:srgbClr val="4DA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56"/>
    <p:restoredTop sz="96271"/>
  </p:normalViewPr>
  <p:slideViewPr>
    <p:cSldViewPr>
      <p:cViewPr varScale="1">
        <p:scale>
          <a:sx n="111" d="100"/>
          <a:sy n="111" d="100"/>
        </p:scale>
        <p:origin x="5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A0505-A0DE-1F48-973B-17D275807CA9}" type="datetimeFigureOut">
              <a:rPr lang="en-US" smtClean="0"/>
              <a:t>11/5/2018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F35F5-BD29-F540-8803-35157AF0AB82}" type="slidenum">
              <a:rPr lang="en-US" smtClean="0"/>
              <a:t>‹#›</a:t>
            </a:fld>
            <a:endParaRPr lang="en-US"/>
          </a:p>
        </p:txBody>
      </p:sp>
    </p:spTree>
    <p:extLst>
      <p:ext uri="{BB962C8B-B14F-4D97-AF65-F5344CB8AC3E}">
        <p14:creationId xmlns:p14="http://schemas.microsoft.com/office/powerpoint/2010/main" val="61316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8E3F27-A23F-4190-9329-FD3A15EAA83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395086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E3F27-A23F-4190-9329-FD3A15EAA83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344864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E3F27-A23F-4190-9329-FD3A15EAA83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27534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E3F27-A23F-4190-9329-FD3A15EAA83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32548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8E3F27-A23F-4190-9329-FD3A15EAA83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404323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8E3F27-A23F-4190-9329-FD3A15EAA832}"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226388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8E3F27-A23F-4190-9329-FD3A15EAA832}"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2065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8E3F27-A23F-4190-9329-FD3A15EAA832}"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396497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E3F27-A23F-4190-9329-FD3A15EAA832}"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294544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8E3F27-A23F-4190-9329-FD3A15EAA832}"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72374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8E3F27-A23F-4190-9329-FD3A15EAA832}"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2A90A-BD10-41BA-8CC1-EBFE2BE09C10}" type="slidenum">
              <a:rPr lang="en-US" smtClean="0"/>
              <a:t>‹#›</a:t>
            </a:fld>
            <a:endParaRPr lang="en-US"/>
          </a:p>
        </p:txBody>
      </p:sp>
    </p:spTree>
    <p:extLst>
      <p:ext uri="{BB962C8B-B14F-4D97-AF65-F5344CB8AC3E}">
        <p14:creationId xmlns:p14="http://schemas.microsoft.com/office/powerpoint/2010/main" val="55180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E3F27-A23F-4190-9329-FD3A15EAA832}" type="datetimeFigureOut">
              <a:rPr lang="en-US" smtClean="0"/>
              <a:t>11/5/2018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2A90A-BD10-41BA-8CC1-EBFE2BE09C10}" type="slidenum">
              <a:rPr lang="en-US" smtClean="0"/>
              <a:t>‹#›</a:t>
            </a:fld>
            <a:endParaRPr lang="en-US"/>
          </a:p>
        </p:txBody>
      </p:sp>
    </p:spTree>
    <p:extLst>
      <p:ext uri="{BB962C8B-B14F-4D97-AF65-F5344CB8AC3E}">
        <p14:creationId xmlns:p14="http://schemas.microsoft.com/office/powerpoint/2010/main" val="311994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2F92"/>
        </a:solidFill>
        <a:effectLst/>
      </p:bgPr>
    </p:bg>
    <p:spTree>
      <p:nvGrpSpPr>
        <p:cNvPr id="1" name=""/>
        <p:cNvGrpSpPr/>
        <p:nvPr/>
      </p:nvGrpSpPr>
      <p:grpSpPr>
        <a:xfrm>
          <a:off x="0" y="0"/>
          <a:ext cx="0" cy="0"/>
          <a:chOff x="0" y="0"/>
          <a:chExt cx="0" cy="0"/>
        </a:xfrm>
      </p:grpSpPr>
      <p:grpSp>
        <p:nvGrpSpPr>
          <p:cNvPr id="47" name="Group 46"/>
          <p:cNvGrpSpPr/>
          <p:nvPr/>
        </p:nvGrpSpPr>
        <p:grpSpPr>
          <a:xfrm>
            <a:off x="-651674" y="-300193"/>
            <a:ext cx="9795674" cy="7719286"/>
            <a:chOff x="-651674" y="-300193"/>
            <a:chExt cx="9795674" cy="771928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886199" y="4718836"/>
              <a:ext cx="5257801" cy="2139164"/>
            </a:xfrm>
            <a:custGeom>
              <a:avLst/>
              <a:gdLst>
                <a:gd name="connsiteX0" fmla="*/ 4907280 w 4922520"/>
                <a:gd name="connsiteY0" fmla="*/ 0 h 2750450"/>
                <a:gd name="connsiteX1" fmla="*/ 4922520 w 4922520"/>
                <a:gd name="connsiteY1" fmla="*/ 0 h 2750450"/>
                <a:gd name="connsiteX2" fmla="*/ 4922520 w 4922520"/>
                <a:gd name="connsiteY2" fmla="*/ 2750450 h 2750450"/>
                <a:gd name="connsiteX3" fmla="*/ 0 w 4922520"/>
                <a:gd name="connsiteY3" fmla="*/ 2750450 h 2750450"/>
                <a:gd name="connsiteX4" fmla="*/ 0 w 4922520"/>
                <a:gd name="connsiteY4" fmla="*/ 347575 h 2750450"/>
                <a:gd name="connsiteX5" fmla="*/ 4907280 w 4922520"/>
                <a:gd name="connsiteY5" fmla="*/ 347575 h 27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2520" h="2750450">
                  <a:moveTo>
                    <a:pt x="4907280" y="0"/>
                  </a:moveTo>
                  <a:lnTo>
                    <a:pt x="4922520" y="0"/>
                  </a:lnTo>
                  <a:lnTo>
                    <a:pt x="4922520" y="2750450"/>
                  </a:lnTo>
                  <a:lnTo>
                    <a:pt x="0" y="2750450"/>
                  </a:lnTo>
                  <a:lnTo>
                    <a:pt x="0" y="347575"/>
                  </a:lnTo>
                  <a:lnTo>
                    <a:pt x="4907280" y="347575"/>
                  </a:lnTo>
                  <a:close/>
                </a:path>
              </a:pathLst>
            </a:cu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5080" t="2364" r="2674" b="4499"/>
            <a:stretch/>
          </p:blipFill>
          <p:spPr>
            <a:xfrm>
              <a:off x="3886199" y="1437"/>
              <a:ext cx="5257801" cy="5029200"/>
            </a:xfrm>
            <a:prstGeom prst="rect">
              <a:avLst/>
            </a:prstGeom>
          </p:spPr>
        </p:pic>
        <p:sp>
          <p:nvSpPr>
            <p:cNvPr id="37" name="Freeform 36"/>
            <p:cNvSpPr/>
            <p:nvPr/>
          </p:nvSpPr>
          <p:spPr>
            <a:xfrm rot="20878140">
              <a:off x="-651674" y="-300193"/>
              <a:ext cx="4570274" cy="7719286"/>
            </a:xfrm>
            <a:custGeom>
              <a:avLst/>
              <a:gdLst>
                <a:gd name="connsiteX0" fmla="*/ 1437564 w 4570274"/>
                <a:gd name="connsiteY0" fmla="*/ 0 h 7719286"/>
                <a:gd name="connsiteX1" fmla="*/ 4570274 w 4570274"/>
                <a:gd name="connsiteY1" fmla="*/ 710524 h 7719286"/>
                <a:gd name="connsiteX2" fmla="*/ 4570274 w 4570274"/>
                <a:gd name="connsiteY2" fmla="*/ 7719286 h 7719286"/>
                <a:gd name="connsiteX3" fmla="*/ 0 w 4570274"/>
                <a:gd name="connsiteY3" fmla="*/ 6745260 h 7719286"/>
              </a:gdLst>
              <a:ahLst/>
              <a:cxnLst>
                <a:cxn ang="0">
                  <a:pos x="connsiteX0" y="connsiteY0"/>
                </a:cxn>
                <a:cxn ang="0">
                  <a:pos x="connsiteX1" y="connsiteY1"/>
                </a:cxn>
                <a:cxn ang="0">
                  <a:pos x="connsiteX2" y="connsiteY2"/>
                </a:cxn>
                <a:cxn ang="0">
                  <a:pos x="connsiteX3" y="connsiteY3"/>
                </a:cxn>
              </a:cxnLst>
              <a:rect l="l" t="t" r="r" b="b"/>
              <a:pathLst>
                <a:path w="4570274" h="7719286">
                  <a:moveTo>
                    <a:pt x="1437564" y="0"/>
                  </a:moveTo>
                  <a:lnTo>
                    <a:pt x="4570274" y="710524"/>
                  </a:lnTo>
                  <a:lnTo>
                    <a:pt x="4570274" y="7719286"/>
                  </a:lnTo>
                  <a:lnTo>
                    <a:pt x="0" y="6745260"/>
                  </a:lnTo>
                  <a:close/>
                </a:path>
              </a:pathLst>
            </a:custGeom>
            <a:solidFill>
              <a:srgbClr val="01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0878140">
              <a:off x="3868559" y="-199386"/>
              <a:ext cx="1044523" cy="7252222"/>
            </a:xfrm>
            <a:custGeom>
              <a:avLst/>
              <a:gdLst>
                <a:gd name="connsiteX0" fmla="*/ 0 w 1044523"/>
                <a:gd name="connsiteY0" fmla="*/ 0 h 7252222"/>
                <a:gd name="connsiteX1" fmla="*/ 1044523 w 1044523"/>
                <a:gd name="connsiteY1" fmla="*/ 222611 h 7252222"/>
                <a:gd name="connsiteX2" fmla="*/ 1044523 w 1044523"/>
                <a:gd name="connsiteY2" fmla="*/ 7252222 h 7252222"/>
                <a:gd name="connsiteX3" fmla="*/ 1 w 1044523"/>
                <a:gd name="connsiteY3" fmla="*/ 7024798 h 7252222"/>
              </a:gdLst>
              <a:ahLst/>
              <a:cxnLst>
                <a:cxn ang="0">
                  <a:pos x="connsiteX0" y="connsiteY0"/>
                </a:cxn>
                <a:cxn ang="0">
                  <a:pos x="connsiteX1" y="connsiteY1"/>
                </a:cxn>
                <a:cxn ang="0">
                  <a:pos x="connsiteX2" y="connsiteY2"/>
                </a:cxn>
                <a:cxn ang="0">
                  <a:pos x="connsiteX3" y="connsiteY3"/>
                </a:cxn>
              </a:cxnLst>
              <a:rect l="l" t="t" r="r" b="b"/>
              <a:pathLst>
                <a:path w="1044523" h="7252222">
                  <a:moveTo>
                    <a:pt x="0" y="0"/>
                  </a:moveTo>
                  <a:lnTo>
                    <a:pt x="1044523" y="222611"/>
                  </a:lnTo>
                  <a:lnTo>
                    <a:pt x="1044523" y="7252222"/>
                  </a:lnTo>
                  <a:lnTo>
                    <a:pt x="1" y="7024798"/>
                  </a:lnTo>
                  <a:close/>
                </a:path>
              </a:pathLst>
            </a:custGeom>
            <a:gradFill flip="none" rotWithShape="1">
              <a:gsLst>
                <a:gs pos="0">
                  <a:schemeClr val="accent1">
                    <a:lumMod val="60000"/>
                    <a:lumOff val="40000"/>
                    <a:alpha val="39000"/>
                  </a:schemeClr>
                </a:gs>
                <a:gs pos="71000">
                  <a:srgbClr val="012F92">
                    <a:alpha val="47000"/>
                  </a:srgbClr>
                </a:gs>
                <a:gs pos="100000">
                  <a:srgbClr val="012F9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573535" y="3459431"/>
            <a:ext cx="2410596"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D3A740"/>
                </a:solidFill>
                <a:effectLst/>
              </a:rPr>
              <a:t>Dietetic</a:t>
            </a:r>
            <a:endParaRPr lang="en-US" sz="5400" b="1" cap="none" spc="0" dirty="0">
              <a:ln/>
              <a:solidFill>
                <a:srgbClr val="D3A740"/>
              </a:solidFill>
              <a:effectLst/>
            </a:endParaRPr>
          </a:p>
        </p:txBody>
      </p:sp>
      <p:sp>
        <p:nvSpPr>
          <p:cNvPr id="56" name="Rectangle 55"/>
          <p:cNvSpPr/>
          <p:nvPr/>
        </p:nvSpPr>
        <p:spPr>
          <a:xfrm>
            <a:off x="108597" y="1545807"/>
            <a:ext cx="3602718" cy="1015663"/>
          </a:xfrm>
          <a:prstGeom prst="rect">
            <a:avLst/>
          </a:prstGeom>
          <a:noFill/>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smtClean="0">
                <a:ln/>
                <a:solidFill>
                  <a:schemeClr val="bg1"/>
                </a:solidFill>
                <a:effectLst/>
              </a:rPr>
              <a:t>Precepting</a:t>
            </a:r>
            <a:endParaRPr lang="en-US" sz="6000" b="1" cap="none" spc="0" dirty="0">
              <a:ln/>
              <a:solidFill>
                <a:schemeClr val="bg1"/>
              </a:solidFill>
              <a:effectLst/>
            </a:endParaRPr>
          </a:p>
        </p:txBody>
      </p:sp>
      <p:sp>
        <p:nvSpPr>
          <p:cNvPr id="57" name="Rectangle 56"/>
          <p:cNvSpPr/>
          <p:nvPr/>
        </p:nvSpPr>
        <p:spPr>
          <a:xfrm>
            <a:off x="1174736" y="4033121"/>
            <a:ext cx="3122843"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D3A740"/>
                </a:solidFill>
                <a:effectLst/>
              </a:rPr>
              <a:t>Internship</a:t>
            </a:r>
            <a:endParaRPr lang="en-US" sz="5400" b="1" cap="none" spc="0" dirty="0">
              <a:ln/>
              <a:solidFill>
                <a:srgbClr val="D3A740"/>
              </a:solidFill>
              <a:effectLst/>
            </a:endParaRPr>
          </a:p>
        </p:txBody>
      </p:sp>
    </p:spTree>
    <p:extLst>
      <p:ext uri="{BB962C8B-B14F-4D97-AF65-F5344CB8AC3E}">
        <p14:creationId xmlns:p14="http://schemas.microsoft.com/office/powerpoint/2010/main" val="2286092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Role of Preceptor</a:t>
            </a:r>
          </a:p>
        </p:txBody>
      </p:sp>
      <p:sp>
        <p:nvSpPr>
          <p:cNvPr id="6" name="Content Placeholder 2"/>
          <p:cNvSpPr>
            <a:spLocks noGrp="1"/>
          </p:cNvSpPr>
          <p:nvPr>
            <p:ph idx="1"/>
          </p:nvPr>
        </p:nvSpPr>
        <p:spPr>
          <a:xfrm>
            <a:off x="457200" y="1285437"/>
            <a:ext cx="4267200" cy="5039163"/>
          </a:xfrm>
        </p:spPr>
        <p:txBody>
          <a:bodyPr>
            <a:noAutofit/>
          </a:bodyPr>
          <a:lstStyle/>
          <a:p>
            <a:r>
              <a:rPr lang="en-US" sz="2000" dirty="0" smtClean="0">
                <a:solidFill>
                  <a:schemeClr val="bg1"/>
                </a:solidFill>
                <a:effectLst>
                  <a:outerShdw blurRad="50800" dist="38100" dir="2700000" algn="tl" rotWithShape="0">
                    <a:prstClr val="black">
                      <a:alpha val="40000"/>
                    </a:prstClr>
                  </a:outerShdw>
                </a:effectLst>
              </a:rPr>
              <a:t>Providing </a:t>
            </a:r>
            <a:r>
              <a:rPr lang="en-US" sz="2000" dirty="0">
                <a:solidFill>
                  <a:schemeClr val="bg1"/>
                </a:solidFill>
                <a:effectLst>
                  <a:outerShdw blurRad="50800" dist="38100" dir="2700000" algn="tl" rotWithShape="0">
                    <a:prstClr val="black">
                      <a:alpha val="40000"/>
                    </a:prstClr>
                  </a:outerShdw>
                </a:effectLst>
              </a:rPr>
              <a:t>your intern feedback for technical and professional growth</a:t>
            </a:r>
          </a:p>
          <a:p>
            <a:r>
              <a:rPr lang="en-US" sz="2000" dirty="0">
                <a:solidFill>
                  <a:schemeClr val="bg1"/>
                </a:solidFill>
                <a:effectLst>
                  <a:outerShdw blurRad="50800" dist="38100" dir="2700000" algn="tl" rotWithShape="0">
                    <a:prstClr val="black">
                      <a:alpha val="40000"/>
                    </a:prstClr>
                  </a:outerShdw>
                </a:effectLst>
              </a:rPr>
              <a:t>Listening to your intern </a:t>
            </a:r>
          </a:p>
          <a:p>
            <a:r>
              <a:rPr lang="en-US" sz="2000" dirty="0">
                <a:solidFill>
                  <a:schemeClr val="bg1"/>
                </a:solidFill>
                <a:effectLst>
                  <a:outerShdw blurRad="50800" dist="38100" dir="2700000" algn="tl" rotWithShape="0">
                    <a:prstClr val="black">
                      <a:alpha val="40000"/>
                    </a:prstClr>
                  </a:outerShdw>
                </a:effectLst>
              </a:rPr>
              <a:t>Modeling and providing time management techniques</a:t>
            </a:r>
          </a:p>
          <a:p>
            <a:r>
              <a:rPr lang="en-US" sz="2000" dirty="0">
                <a:solidFill>
                  <a:schemeClr val="bg1"/>
                </a:solidFill>
                <a:effectLst>
                  <a:outerShdw blurRad="50800" dist="38100" dir="2700000" algn="tl" rotWithShape="0">
                    <a:prstClr val="black">
                      <a:alpha val="40000"/>
                    </a:prstClr>
                  </a:outerShdw>
                </a:effectLst>
              </a:rPr>
              <a:t>Serve as a teacher providing knowledge, guidance and support</a:t>
            </a:r>
          </a:p>
          <a:p>
            <a:r>
              <a:rPr lang="en-US" sz="2000" dirty="0">
                <a:solidFill>
                  <a:schemeClr val="bg1"/>
                </a:solidFill>
                <a:effectLst>
                  <a:outerShdw blurRad="50800" dist="38100" dir="2700000" algn="tl" rotWithShape="0">
                    <a:prstClr val="black">
                      <a:alpha val="40000"/>
                    </a:prstClr>
                  </a:outerShdw>
                </a:effectLst>
              </a:rPr>
              <a:t>Demonstrate effective interpersonal and communication skills</a:t>
            </a:r>
          </a:p>
          <a:p>
            <a:r>
              <a:rPr lang="en-US" sz="2000" dirty="0">
                <a:solidFill>
                  <a:schemeClr val="bg1"/>
                </a:solidFill>
                <a:effectLst>
                  <a:outerShdw blurRad="50800" dist="38100" dir="2700000" algn="tl" rotWithShape="0">
                    <a:prstClr val="black">
                      <a:alpha val="40000"/>
                    </a:prstClr>
                  </a:outerShdw>
                </a:effectLst>
              </a:rPr>
              <a:t>Sensitive to the learning needs of the intern</a:t>
            </a:r>
          </a:p>
          <a:p>
            <a:r>
              <a:rPr lang="en-US" sz="2000" dirty="0">
                <a:solidFill>
                  <a:schemeClr val="bg1"/>
                </a:solidFill>
                <a:effectLst>
                  <a:outerShdw blurRad="50800" dist="38100" dir="2700000" algn="tl" rotWithShape="0">
                    <a:prstClr val="black">
                      <a:alpha val="40000"/>
                    </a:prstClr>
                  </a:outerShdw>
                </a:effectLst>
              </a:rPr>
              <a:t>Provide feedback effectively to interns and/or to the  program director/program </a:t>
            </a:r>
            <a:r>
              <a:rPr lang="en-US" sz="2000" dirty="0" smtClean="0">
                <a:solidFill>
                  <a:schemeClr val="bg1"/>
                </a:solidFill>
                <a:effectLst>
                  <a:outerShdw blurRad="50800" dist="38100" dir="2700000" algn="tl" rotWithShape="0">
                    <a:prstClr val="black">
                      <a:alpha val="40000"/>
                    </a:prstClr>
                  </a:outerShdw>
                </a:effectLst>
              </a:rPr>
              <a:t>coordinator</a:t>
            </a:r>
            <a:endParaRPr lang="en-US" sz="2000" dirty="0">
              <a:solidFill>
                <a:schemeClr val="bg1"/>
              </a:solidFill>
              <a:effectLst>
                <a:outerShdw blurRad="50800" dist="38100" dir="2700000" algn="tl" rotWithShape="0">
                  <a:prstClr val="black">
                    <a:alpha val="40000"/>
                  </a:prstClr>
                </a:outerShdw>
              </a:effectLst>
            </a:endParaRPr>
          </a:p>
        </p:txBody>
      </p:sp>
      <p:sp>
        <p:nvSpPr>
          <p:cNvPr id="7" name="Content Placeholder 2"/>
          <p:cNvSpPr txBox="1">
            <a:spLocks/>
          </p:cNvSpPr>
          <p:nvPr/>
        </p:nvSpPr>
        <p:spPr>
          <a:xfrm>
            <a:off x="4547062" y="1277100"/>
            <a:ext cx="4267200" cy="5039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smtClean="0">
                <a:solidFill>
                  <a:schemeClr val="bg1"/>
                </a:solidFill>
                <a:effectLst>
                  <a:outerShdw blurRad="50800" dist="38100" dir="2700000" algn="tl" rotWithShape="0">
                    <a:prstClr val="black">
                      <a:alpha val="40000"/>
                    </a:prstClr>
                  </a:outerShdw>
                </a:effectLst>
              </a:rPr>
              <a:t>Serve as a facilitator helping the intern meet personal and course objectives</a:t>
            </a:r>
          </a:p>
          <a:p>
            <a:r>
              <a:rPr lang="en-US" sz="2000" dirty="0" smtClean="0">
                <a:solidFill>
                  <a:schemeClr val="bg1"/>
                </a:solidFill>
                <a:effectLst>
                  <a:outerShdw blurRad="50800" dist="38100" dir="2700000" algn="tl" rotWithShape="0">
                    <a:prstClr val="black">
                      <a:alpha val="40000"/>
                    </a:prstClr>
                  </a:outerShdw>
                </a:effectLst>
              </a:rPr>
              <a:t>Nurturer the intern providing support and guidance</a:t>
            </a:r>
          </a:p>
          <a:p>
            <a:r>
              <a:rPr lang="en-US" sz="2000" dirty="0" smtClean="0">
                <a:solidFill>
                  <a:schemeClr val="bg1"/>
                </a:solidFill>
                <a:effectLst>
                  <a:outerShdw blurRad="50800" dist="38100" dir="2700000" algn="tl" rotWithShape="0">
                    <a:prstClr val="black">
                      <a:alpha val="40000"/>
                    </a:prstClr>
                  </a:outerShdw>
                </a:effectLst>
              </a:rPr>
              <a:t>Resource to guide the intern to appropriate sources for learning</a:t>
            </a:r>
          </a:p>
          <a:p>
            <a:r>
              <a:rPr lang="en-US" sz="2000" dirty="0" smtClean="0">
                <a:solidFill>
                  <a:schemeClr val="bg1"/>
                </a:solidFill>
                <a:effectLst>
                  <a:outerShdw blurRad="50800" dist="38100" dir="2700000" algn="tl" rotWithShape="0">
                    <a:prstClr val="black">
                      <a:alpha val="40000"/>
                    </a:prstClr>
                  </a:outerShdw>
                </a:effectLst>
              </a:rPr>
              <a:t>Monitor how the intern manages their time without “patrolling”</a:t>
            </a:r>
          </a:p>
          <a:p>
            <a:r>
              <a:rPr lang="en-US" sz="2000" dirty="0" smtClean="0">
                <a:solidFill>
                  <a:schemeClr val="bg1"/>
                </a:solidFill>
                <a:effectLst>
                  <a:outerShdw blurRad="50800" dist="38100" dir="2700000" algn="tl" rotWithShape="0">
                    <a:prstClr val="black">
                      <a:alpha val="40000"/>
                    </a:prstClr>
                  </a:outerShdw>
                </a:effectLst>
              </a:rPr>
              <a:t>Introduce the intern to the culture, politics and rules of the organization/agency</a:t>
            </a:r>
          </a:p>
          <a:p>
            <a:r>
              <a:rPr lang="en-US" sz="2000" dirty="0" smtClean="0">
                <a:solidFill>
                  <a:schemeClr val="bg1"/>
                </a:solidFill>
                <a:effectLst>
                  <a:outerShdw blurRad="50800" dist="38100" dir="2700000" algn="tl" rotWithShape="0">
                    <a:prstClr val="black">
                      <a:alpha val="40000"/>
                    </a:prstClr>
                  </a:outerShdw>
                </a:effectLst>
              </a:rPr>
              <a:t>Intern is not considered “free labor”</a:t>
            </a:r>
          </a:p>
          <a:p>
            <a:endParaRPr lang="en-US" sz="2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9138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Role of </a:t>
            </a:r>
            <a:r>
              <a:rPr lang="en-US" sz="5400" b="1" dirty="0" smtClean="0">
                <a:ln/>
                <a:solidFill>
                  <a:srgbClr val="D3A740"/>
                </a:solidFill>
              </a:rPr>
              <a:t>Intern</a:t>
            </a:r>
            <a:endParaRPr lang="en-US" sz="5400" b="1" dirty="0">
              <a:ln/>
              <a:solidFill>
                <a:srgbClr val="D3A740"/>
              </a:solidFill>
            </a:endParaRPr>
          </a:p>
        </p:txBody>
      </p:sp>
      <p:sp>
        <p:nvSpPr>
          <p:cNvPr id="6" name="Content Placeholder 2"/>
          <p:cNvSpPr>
            <a:spLocks noGrp="1"/>
          </p:cNvSpPr>
          <p:nvPr>
            <p:ph idx="1"/>
          </p:nvPr>
        </p:nvSpPr>
        <p:spPr>
          <a:xfrm>
            <a:off x="2514600" y="1447800"/>
            <a:ext cx="6406823" cy="1142999"/>
          </a:xfrm>
        </p:spPr>
        <p:txBody>
          <a:bodyPr>
            <a:noAutofit/>
          </a:bodyPr>
          <a:lstStyle/>
          <a:p>
            <a:pPr marL="0" indent="0">
              <a:buNone/>
            </a:pPr>
            <a:r>
              <a:rPr lang="en-US" b="1" dirty="0" smtClean="0">
                <a:solidFill>
                  <a:schemeClr val="bg1"/>
                </a:solidFill>
                <a:effectLst>
                  <a:outerShdw blurRad="50800" dist="38100" dir="2700000" algn="tl" rotWithShape="0">
                    <a:prstClr val="black">
                      <a:alpha val="40000"/>
                    </a:prstClr>
                  </a:outerShdw>
                </a:effectLst>
              </a:rPr>
              <a:t>Give </a:t>
            </a:r>
            <a:r>
              <a:rPr lang="en-US" b="1" dirty="0">
                <a:solidFill>
                  <a:schemeClr val="bg1"/>
                </a:solidFill>
                <a:effectLst>
                  <a:outerShdw blurRad="50800" dist="38100" dir="2700000" algn="tl" rotWithShape="0">
                    <a:prstClr val="black">
                      <a:alpha val="40000"/>
                    </a:prstClr>
                  </a:outerShdw>
                </a:effectLst>
              </a:rPr>
              <a:t>Respect to all dietitians, facility employees, patients and visitors</a:t>
            </a:r>
          </a:p>
          <a:p>
            <a:pPr marL="0" indent="0">
              <a:buNone/>
            </a:pPr>
            <a:endParaRPr lang="en-US" b="1" dirty="0">
              <a:solidFill>
                <a:schemeClr val="bg1"/>
              </a:solidFill>
              <a:effectLst>
                <a:outerShdw blurRad="50800" dist="38100" dir="2700000" algn="tl" rotWithShape="0">
                  <a:prstClr val="black">
                    <a:alpha val="40000"/>
                  </a:prstClr>
                </a:outerShdw>
              </a:effectLst>
            </a:endParaRPr>
          </a:p>
        </p:txBody>
      </p:sp>
      <p:pic>
        <p:nvPicPr>
          <p:cNvPr id="3" name="Picture 2"/>
          <p:cNvPicPr>
            <a:picLocks noChangeAspect="1"/>
          </p:cNvPicPr>
          <p:nvPr/>
        </p:nvPicPr>
        <p:blipFill>
          <a:blip r:embed="rId4">
            <a:alphaModFix amt="84000"/>
          </a:blip>
          <a:stretch>
            <a:fillRect/>
          </a:stretch>
        </p:blipFill>
        <p:spPr>
          <a:xfrm>
            <a:off x="533400" y="1352551"/>
            <a:ext cx="1942265" cy="1371600"/>
          </a:xfrm>
          <a:prstGeom prst="rect">
            <a:avLst/>
          </a:prstGeom>
          <a:effectLst>
            <a:innerShdw blurRad="114300">
              <a:srgbClr val="9A661D"/>
            </a:innerShdw>
          </a:effectLst>
        </p:spPr>
      </p:pic>
      <p:sp>
        <p:nvSpPr>
          <p:cNvPr id="10" name="Content Placeholder 2"/>
          <p:cNvSpPr txBox="1">
            <a:spLocks/>
          </p:cNvSpPr>
          <p:nvPr/>
        </p:nvSpPr>
        <p:spPr>
          <a:xfrm>
            <a:off x="457201" y="2811883"/>
            <a:ext cx="8321036" cy="35889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600" u="sng" dirty="0" smtClean="0">
                <a:solidFill>
                  <a:schemeClr val="bg1"/>
                </a:solidFill>
                <a:effectLst>
                  <a:outerShdw blurRad="50800" dist="38100" dir="2700000" algn="tl" rotWithShape="0">
                    <a:prstClr val="black">
                      <a:alpha val="40000"/>
                    </a:prstClr>
                  </a:outerShdw>
                </a:effectLst>
              </a:rPr>
              <a:t>Interns </a:t>
            </a:r>
            <a:r>
              <a:rPr lang="en-US" sz="2600" u="sng" dirty="0">
                <a:solidFill>
                  <a:schemeClr val="bg1"/>
                </a:solidFill>
                <a:effectLst>
                  <a:outerShdw blurRad="50800" dist="38100" dir="2700000" algn="tl" rotWithShape="0">
                    <a:prstClr val="black">
                      <a:alpha val="40000"/>
                    </a:prstClr>
                  </a:outerShdw>
                </a:effectLst>
              </a:rPr>
              <a:t>will be expected to:</a:t>
            </a:r>
          </a:p>
          <a:p>
            <a:r>
              <a:rPr lang="en-US" sz="2600" dirty="0">
                <a:solidFill>
                  <a:schemeClr val="bg1"/>
                </a:solidFill>
                <a:effectLst>
                  <a:outerShdw blurRad="50800" dist="38100" dir="2700000" algn="tl" rotWithShape="0">
                    <a:prstClr val="black">
                      <a:alpha val="40000"/>
                    </a:prstClr>
                  </a:outerShdw>
                </a:effectLst>
              </a:rPr>
              <a:t>Wash your hands before entering all patient rooms.</a:t>
            </a:r>
          </a:p>
          <a:p>
            <a:r>
              <a:rPr lang="en-US" sz="2600" dirty="0">
                <a:solidFill>
                  <a:schemeClr val="bg1"/>
                </a:solidFill>
                <a:effectLst>
                  <a:outerShdw blurRad="50800" dist="38100" dir="2700000" algn="tl" rotWithShape="0">
                    <a:prstClr val="black">
                      <a:alpha val="40000"/>
                    </a:prstClr>
                  </a:outerShdw>
                </a:effectLst>
              </a:rPr>
              <a:t>Ask preceptor or manager questions related to learning food service.</a:t>
            </a:r>
          </a:p>
          <a:p>
            <a:r>
              <a:rPr lang="en-US" sz="2600" dirty="0">
                <a:solidFill>
                  <a:schemeClr val="bg1"/>
                </a:solidFill>
                <a:effectLst>
                  <a:outerShdw blurRad="50800" dist="38100" dir="2700000" algn="tl" rotWithShape="0">
                    <a:prstClr val="black">
                      <a:alpha val="40000"/>
                    </a:prstClr>
                  </a:outerShdw>
                </a:effectLst>
              </a:rPr>
              <a:t> “Look-up” answers and further discuss answers with preceptor or manager.</a:t>
            </a:r>
          </a:p>
          <a:p>
            <a:r>
              <a:rPr lang="en-US" sz="2600" dirty="0">
                <a:solidFill>
                  <a:schemeClr val="bg1"/>
                </a:solidFill>
                <a:effectLst>
                  <a:outerShdw blurRad="50800" dist="38100" dir="2700000" algn="tl" rotWithShape="0">
                    <a:prstClr val="black">
                      <a:alpha val="40000"/>
                    </a:prstClr>
                  </a:outerShdw>
                </a:effectLst>
              </a:rPr>
              <a:t>Avoid texting and/or personal cell phone usage and/or internet usage not patient related.</a:t>
            </a:r>
          </a:p>
          <a:p>
            <a:pPr marL="0" indent="0">
              <a:buFont typeface="Arial" panose="020B0604020202020204" pitchFamily="34" charset="0"/>
              <a:buNone/>
            </a:pPr>
            <a:endParaRPr lang="en-US" sz="26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64614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Role of </a:t>
            </a:r>
            <a:r>
              <a:rPr lang="en-US" sz="5400" b="1" dirty="0" smtClean="0">
                <a:ln/>
                <a:solidFill>
                  <a:srgbClr val="D3A740"/>
                </a:solidFill>
              </a:rPr>
              <a:t>Intern</a:t>
            </a:r>
            <a:endParaRPr lang="en-US" sz="5400" b="1" dirty="0">
              <a:ln/>
              <a:solidFill>
                <a:srgbClr val="D3A740"/>
              </a:solidFill>
            </a:endParaRPr>
          </a:p>
        </p:txBody>
      </p:sp>
      <p:sp>
        <p:nvSpPr>
          <p:cNvPr id="6" name="Content Placeholder 2"/>
          <p:cNvSpPr>
            <a:spLocks noGrp="1"/>
          </p:cNvSpPr>
          <p:nvPr>
            <p:ph idx="1"/>
          </p:nvPr>
        </p:nvSpPr>
        <p:spPr>
          <a:xfrm>
            <a:off x="382385" y="1195382"/>
            <a:ext cx="4265815" cy="2219763"/>
          </a:xfrm>
        </p:spPr>
        <p:txBody>
          <a:bodyPr>
            <a:noAutofit/>
          </a:bodyPr>
          <a:lstStyle/>
          <a:p>
            <a:pPr marL="180975" indent="-180975"/>
            <a:r>
              <a:rPr lang="en-US" sz="2000" dirty="0" smtClean="0">
                <a:solidFill>
                  <a:schemeClr val="bg1"/>
                </a:solidFill>
                <a:effectLst>
                  <a:outerShdw blurRad="50800" dist="38100" dir="2700000" algn="tl" rotWithShape="0">
                    <a:prstClr val="black">
                      <a:alpha val="40000"/>
                    </a:prstClr>
                  </a:outerShdw>
                </a:effectLst>
              </a:rPr>
              <a:t>Be </a:t>
            </a:r>
            <a:r>
              <a:rPr lang="en-US" sz="2000" dirty="0">
                <a:solidFill>
                  <a:schemeClr val="bg1"/>
                </a:solidFill>
                <a:effectLst>
                  <a:outerShdw blurRad="50800" dist="38100" dir="2700000" algn="tl" rotWithShape="0">
                    <a:prstClr val="black">
                      <a:alpha val="40000"/>
                    </a:prstClr>
                  </a:outerShdw>
                </a:effectLst>
              </a:rPr>
              <a:t>self-motivated, self-disciplined and responsible for your OWN learning</a:t>
            </a:r>
          </a:p>
          <a:p>
            <a:pPr marL="180975" indent="-180975"/>
            <a:r>
              <a:rPr lang="en-US" sz="2000" dirty="0">
                <a:solidFill>
                  <a:schemeClr val="bg1"/>
                </a:solidFill>
                <a:effectLst>
                  <a:outerShdw blurRad="50800" dist="38100" dir="2700000" algn="tl" rotWithShape="0">
                    <a:prstClr val="black">
                      <a:alpha val="40000"/>
                    </a:prstClr>
                  </a:outerShdw>
                </a:effectLst>
              </a:rPr>
              <a:t>Listen to preceptor(s) and take direction from him/her</a:t>
            </a:r>
          </a:p>
          <a:p>
            <a:pPr marL="180975" indent="-180975"/>
            <a:r>
              <a:rPr lang="en-US" sz="2000" dirty="0">
                <a:solidFill>
                  <a:schemeClr val="bg1"/>
                </a:solidFill>
                <a:effectLst>
                  <a:outerShdw blurRad="50800" dist="38100" dir="2700000" algn="tl" rotWithShape="0">
                    <a:prstClr val="black">
                      <a:alpha val="40000"/>
                    </a:prstClr>
                  </a:outerShdw>
                </a:effectLst>
              </a:rPr>
              <a:t>Intern respects patient and/or departmental confidentiality at all times</a:t>
            </a:r>
          </a:p>
          <a:p>
            <a:pPr marL="180975" indent="-180975"/>
            <a:r>
              <a:rPr lang="en-US" sz="2000" dirty="0">
                <a:solidFill>
                  <a:schemeClr val="bg1"/>
                </a:solidFill>
                <a:effectLst>
                  <a:outerShdw blurRad="50800" dist="38100" dir="2700000" algn="tl" rotWithShape="0">
                    <a:prstClr val="black">
                      <a:alpha val="40000"/>
                    </a:prstClr>
                  </a:outerShdw>
                </a:effectLst>
              </a:rPr>
              <a:t>Some facilities may have more than one campus  during the internship – you may have to travel between campuses (possibly on the same day</a:t>
            </a:r>
            <a:r>
              <a:rPr lang="en-US" sz="2000" dirty="0" smtClean="0">
                <a:solidFill>
                  <a:schemeClr val="bg1"/>
                </a:solidFill>
                <a:effectLst>
                  <a:outerShdw blurRad="50800" dist="38100" dir="2700000" algn="tl" rotWithShape="0">
                    <a:prstClr val="black">
                      <a:alpha val="40000"/>
                    </a:prstClr>
                  </a:outerShdw>
                </a:effectLst>
              </a:rPr>
              <a:t>)</a:t>
            </a:r>
          </a:p>
          <a:p>
            <a:pPr marL="180975" indent="-180975"/>
            <a:r>
              <a:rPr lang="en-US" sz="2000" dirty="0">
                <a:solidFill>
                  <a:schemeClr val="bg1"/>
                </a:solidFill>
                <a:effectLst>
                  <a:outerShdw blurRad="50800" dist="38100" dir="2700000" algn="tl" rotWithShape="0">
                    <a:prstClr val="black">
                      <a:alpha val="40000"/>
                    </a:prstClr>
                  </a:outerShdw>
                </a:effectLst>
              </a:rPr>
              <a:t>Intern schedule subject to change often depending on the facilities needs</a:t>
            </a:r>
          </a:p>
          <a:p>
            <a:pPr marL="180975" indent="-180975"/>
            <a:endParaRPr lang="en-US" sz="2000" dirty="0">
              <a:solidFill>
                <a:schemeClr val="bg1"/>
              </a:solidFill>
              <a:effectLst>
                <a:outerShdw blurRad="50800" dist="38100" dir="2700000" algn="tl" rotWithShape="0">
                  <a:prstClr val="black">
                    <a:alpha val="40000"/>
                  </a:prstClr>
                </a:outerShdw>
              </a:effectLst>
            </a:endParaRPr>
          </a:p>
        </p:txBody>
      </p:sp>
      <p:sp>
        <p:nvSpPr>
          <p:cNvPr id="7" name="Content Placeholder 2"/>
          <p:cNvSpPr txBox="1">
            <a:spLocks/>
          </p:cNvSpPr>
          <p:nvPr/>
        </p:nvSpPr>
        <p:spPr>
          <a:xfrm>
            <a:off x="4497778" y="1188189"/>
            <a:ext cx="4280457" cy="221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975" indent="-180975"/>
            <a:r>
              <a:rPr lang="en-US" sz="2000" dirty="0">
                <a:solidFill>
                  <a:schemeClr val="bg1"/>
                </a:solidFill>
                <a:effectLst>
                  <a:outerShdw blurRad="50800" dist="38100" dir="2700000" algn="tl" rotWithShape="0">
                    <a:prstClr val="black">
                      <a:alpha val="40000"/>
                    </a:prstClr>
                  </a:outerShdw>
                </a:effectLst>
              </a:rPr>
              <a:t>May have to put in more than 8 hours days at times</a:t>
            </a:r>
          </a:p>
          <a:p>
            <a:pPr marL="180975" indent="-180975"/>
            <a:r>
              <a:rPr lang="en-US" sz="2000" dirty="0">
                <a:solidFill>
                  <a:schemeClr val="bg1"/>
                </a:solidFill>
                <a:effectLst>
                  <a:outerShdw blurRad="50800" dist="38100" dir="2700000" algn="tl" rotWithShape="0">
                    <a:prstClr val="black">
                      <a:alpha val="40000"/>
                    </a:prstClr>
                  </a:outerShdw>
                </a:effectLst>
              </a:rPr>
              <a:t>May be expected to help with catering, doctor’s dining, medical executive meeting – intern may have to work an evening event</a:t>
            </a:r>
          </a:p>
          <a:p>
            <a:pPr marL="180975" indent="-180975"/>
            <a:r>
              <a:rPr lang="en-US" sz="2000" dirty="0">
                <a:solidFill>
                  <a:schemeClr val="bg1"/>
                </a:solidFill>
                <a:effectLst>
                  <a:outerShdw blurRad="50800" dist="38100" dir="2700000" algn="tl" rotWithShape="0">
                    <a:prstClr val="black">
                      <a:alpha val="40000"/>
                    </a:prstClr>
                  </a:outerShdw>
                </a:effectLst>
              </a:rPr>
              <a:t>May need to give up a computer to manager or supervisor graciously </a:t>
            </a:r>
          </a:p>
          <a:p>
            <a:pPr marL="180975" indent="-180975"/>
            <a:r>
              <a:rPr lang="en-US" sz="2000" dirty="0">
                <a:solidFill>
                  <a:schemeClr val="bg1"/>
                </a:solidFill>
                <a:effectLst>
                  <a:outerShdw blurRad="50800" dist="38100" dir="2700000" algn="tl" rotWithShape="0">
                    <a:prstClr val="black">
                      <a:alpha val="40000"/>
                    </a:prstClr>
                  </a:outerShdw>
                </a:effectLst>
              </a:rPr>
              <a:t>Welcome to attend any in-services or continuing education meeting (permission of CNM or preceptor</a:t>
            </a:r>
            <a:r>
              <a:rPr lang="en-US" sz="2000" dirty="0" smtClean="0">
                <a:solidFill>
                  <a:schemeClr val="bg1"/>
                </a:solidFill>
                <a:effectLst>
                  <a:outerShdw blurRad="50800" dist="38100" dir="2700000" algn="tl" rotWithShape="0">
                    <a:prstClr val="black">
                      <a:alpha val="40000"/>
                    </a:prstClr>
                  </a:outerShdw>
                </a:effectLst>
              </a:rPr>
              <a:t>)</a:t>
            </a:r>
          </a:p>
          <a:p>
            <a:pPr marL="180975" indent="-180975"/>
            <a:r>
              <a:rPr lang="en-US" sz="2000" dirty="0">
                <a:solidFill>
                  <a:schemeClr val="bg1"/>
                </a:solidFill>
                <a:effectLst>
                  <a:outerShdw blurRad="50800" dist="38100" dir="2700000" algn="tl" rotWithShape="0">
                    <a:prstClr val="black">
                      <a:alpha val="40000"/>
                    </a:prstClr>
                  </a:outerShdw>
                </a:effectLst>
              </a:rPr>
              <a:t>Contact preceptor or food service director or manager of any absences or tardiness before the start of the work </a:t>
            </a:r>
            <a:r>
              <a:rPr lang="en-US" sz="2000" dirty="0" smtClean="0">
                <a:solidFill>
                  <a:schemeClr val="bg1"/>
                </a:solidFill>
                <a:effectLst>
                  <a:outerShdw blurRad="50800" dist="38100" dir="2700000" algn="tl" rotWithShape="0">
                    <a:prstClr val="black">
                      <a:alpha val="40000"/>
                    </a:prstClr>
                  </a:outerShdw>
                </a:effectLst>
              </a:rPr>
              <a:t>shift.</a:t>
            </a:r>
            <a:endParaRPr lang="en-US" sz="2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7721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Role of </a:t>
            </a:r>
            <a:r>
              <a:rPr lang="en-US" sz="5400" b="1" dirty="0" smtClean="0">
                <a:ln/>
                <a:solidFill>
                  <a:srgbClr val="D3A740"/>
                </a:solidFill>
              </a:rPr>
              <a:t>Intern</a:t>
            </a:r>
            <a:endParaRPr lang="en-US" sz="5400" b="1" dirty="0">
              <a:ln/>
              <a:solidFill>
                <a:srgbClr val="D3A740"/>
              </a:solidFill>
            </a:endParaRPr>
          </a:p>
        </p:txBody>
      </p:sp>
      <p:sp>
        <p:nvSpPr>
          <p:cNvPr id="6" name="Content Placeholder 2"/>
          <p:cNvSpPr>
            <a:spLocks noGrp="1"/>
          </p:cNvSpPr>
          <p:nvPr>
            <p:ph idx="1"/>
          </p:nvPr>
        </p:nvSpPr>
        <p:spPr>
          <a:xfrm>
            <a:off x="279070" y="1492002"/>
            <a:ext cx="4265815" cy="2219763"/>
          </a:xfrm>
        </p:spPr>
        <p:txBody>
          <a:bodyPr>
            <a:noAutofit/>
          </a:bodyPr>
          <a:lstStyle/>
          <a:p>
            <a:pPr marL="180975" indent="-180975"/>
            <a:r>
              <a:rPr lang="en-US" sz="2000" dirty="0">
                <a:solidFill>
                  <a:schemeClr val="bg1"/>
                </a:solidFill>
                <a:effectLst>
                  <a:outerShdw blurRad="50800" dist="38100" dir="2700000" algn="tl" rotWithShape="0">
                    <a:prstClr val="black">
                      <a:alpha val="40000"/>
                    </a:prstClr>
                  </a:outerShdw>
                </a:effectLst>
              </a:rPr>
              <a:t>Intern will work the hours of the manager or supervisor or subsystem of the kitchen assigned</a:t>
            </a:r>
          </a:p>
          <a:p>
            <a:pPr marL="180975" indent="-180975"/>
            <a:r>
              <a:rPr lang="en-US" sz="2000" dirty="0">
                <a:solidFill>
                  <a:schemeClr val="bg1"/>
                </a:solidFill>
                <a:effectLst>
                  <a:outerShdw blurRad="50800" dist="38100" dir="2700000" algn="tl" rotWithShape="0">
                    <a:prstClr val="black">
                      <a:alpha val="40000"/>
                    </a:prstClr>
                  </a:outerShdw>
                </a:effectLst>
              </a:rPr>
              <a:t>Intern will notify PD/CC of absences or tardiness before the start of the work shift</a:t>
            </a:r>
          </a:p>
          <a:p>
            <a:pPr marL="180975" indent="-180975"/>
            <a:r>
              <a:rPr lang="en-US" sz="2000" dirty="0">
                <a:solidFill>
                  <a:schemeClr val="bg1"/>
                </a:solidFill>
                <a:effectLst>
                  <a:outerShdw blurRad="50800" dist="38100" dir="2700000" algn="tl" rotWithShape="0">
                    <a:prstClr val="black">
                      <a:alpha val="40000"/>
                    </a:prstClr>
                  </a:outerShdw>
                </a:effectLst>
              </a:rPr>
              <a:t>Notify  preceptor or food service director or manager arrival at facility and leaving the facility for day</a:t>
            </a:r>
          </a:p>
        </p:txBody>
      </p:sp>
      <p:sp>
        <p:nvSpPr>
          <p:cNvPr id="7" name="Content Placeholder 2"/>
          <p:cNvSpPr txBox="1">
            <a:spLocks/>
          </p:cNvSpPr>
          <p:nvPr/>
        </p:nvSpPr>
        <p:spPr>
          <a:xfrm>
            <a:off x="4544885" y="1492001"/>
            <a:ext cx="4280457" cy="221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975" indent="-180975"/>
            <a:r>
              <a:rPr lang="en-US" sz="2000" dirty="0">
                <a:solidFill>
                  <a:schemeClr val="bg1"/>
                </a:solidFill>
                <a:effectLst>
                  <a:outerShdw blurRad="50800" dist="38100" dir="2700000" algn="tl" rotWithShape="0">
                    <a:prstClr val="black">
                      <a:alpha val="40000"/>
                    </a:prstClr>
                  </a:outerShdw>
                </a:effectLst>
              </a:rPr>
              <a:t>Intern must gain permission from preceptor or food service director or manager to leave the facility during the shift</a:t>
            </a:r>
          </a:p>
          <a:p>
            <a:pPr marL="180975" indent="-180975"/>
            <a:r>
              <a:rPr lang="en-US" sz="2000" dirty="0">
                <a:solidFill>
                  <a:schemeClr val="bg1"/>
                </a:solidFill>
                <a:effectLst>
                  <a:outerShdw blurRad="50800" dist="38100" dir="2700000" algn="tl" rotWithShape="0">
                    <a:prstClr val="black">
                      <a:alpha val="40000"/>
                    </a:prstClr>
                  </a:outerShdw>
                </a:effectLst>
              </a:rPr>
              <a:t>Intern will coordinate with preceptor and gain approval of PD/CC to make-up any missed hours </a:t>
            </a:r>
          </a:p>
          <a:p>
            <a:pPr marL="180975" indent="-180975"/>
            <a:r>
              <a:rPr lang="en-US" sz="2000" dirty="0">
                <a:solidFill>
                  <a:schemeClr val="bg1"/>
                </a:solidFill>
                <a:effectLst>
                  <a:outerShdw blurRad="50800" dist="38100" dir="2700000" algn="tl" rotWithShape="0">
                    <a:prstClr val="black">
                      <a:alpha val="40000"/>
                    </a:prstClr>
                  </a:outerShdw>
                </a:effectLst>
              </a:rPr>
              <a:t>Intern’s do not do homework assignments during rotations – may gather information for Performance Improvement or other projects assigned by preceptor</a:t>
            </a:r>
          </a:p>
        </p:txBody>
      </p:sp>
    </p:spTree>
    <p:extLst>
      <p:ext uri="{BB962C8B-B14F-4D97-AF65-F5344CB8AC3E}">
        <p14:creationId xmlns:p14="http://schemas.microsoft.com/office/powerpoint/2010/main" val="265825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4938" y="0"/>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2" y="446668"/>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Preceptor Handbook</a:t>
            </a:r>
          </a:p>
        </p:txBody>
      </p:sp>
      <p:sp>
        <p:nvSpPr>
          <p:cNvPr id="6" name="Content Placeholder 2"/>
          <p:cNvSpPr>
            <a:spLocks noGrp="1"/>
          </p:cNvSpPr>
          <p:nvPr>
            <p:ph idx="1"/>
          </p:nvPr>
        </p:nvSpPr>
        <p:spPr>
          <a:xfrm>
            <a:off x="762000" y="1588065"/>
            <a:ext cx="7924800" cy="3822135"/>
          </a:xfrm>
        </p:spPr>
        <p:txBody>
          <a:bodyPr>
            <a:noAutofit/>
          </a:bodyPr>
          <a:lstStyle/>
          <a:p>
            <a:pPr marL="0" indent="0">
              <a:buNone/>
            </a:pPr>
            <a:r>
              <a:rPr lang="en-US" sz="2400" dirty="0">
                <a:solidFill>
                  <a:schemeClr val="bg1"/>
                </a:solidFill>
                <a:effectLst>
                  <a:outerShdw blurRad="50800" dist="38100" dir="2700000" algn="tl" rotWithShape="0">
                    <a:prstClr val="black">
                      <a:alpha val="40000"/>
                    </a:prstClr>
                  </a:outerShdw>
                </a:effectLst>
              </a:rPr>
              <a:t>The Preceptor handbooks share the types of assignments the intern will complete during the rotation.  Assignments can be modified  still meeting </a:t>
            </a:r>
            <a:r>
              <a:rPr lang="en-US" sz="2400" dirty="0" smtClean="0">
                <a:solidFill>
                  <a:schemeClr val="bg1"/>
                </a:solidFill>
                <a:effectLst>
                  <a:outerShdw blurRad="50800" dist="38100" dir="2700000" algn="tl" rotWithShape="0">
                    <a:prstClr val="black">
                      <a:alpha val="40000"/>
                    </a:prstClr>
                  </a:outerShdw>
                </a:effectLst>
              </a:rPr>
              <a:t>the</a:t>
            </a:r>
          </a:p>
          <a:p>
            <a:pPr marL="0" indent="0">
              <a:buNone/>
            </a:pPr>
            <a:r>
              <a:rPr lang="en-US" sz="2400" dirty="0" smtClean="0">
                <a:solidFill>
                  <a:schemeClr val="bg1"/>
                </a:solidFill>
                <a:effectLst>
                  <a:outerShdw blurRad="50800" dist="38100" dir="2700000" algn="tl" rotWithShape="0">
                    <a:prstClr val="black">
                      <a:alpha val="40000"/>
                    </a:prstClr>
                  </a:outerShdw>
                </a:effectLst>
              </a:rPr>
              <a:t> </a:t>
            </a:r>
            <a:r>
              <a:rPr lang="en-US" sz="2400" dirty="0">
                <a:solidFill>
                  <a:schemeClr val="bg1"/>
                </a:solidFill>
                <a:effectLst>
                  <a:outerShdw blurRad="50800" dist="38100" dir="2700000" algn="tl" rotWithShape="0">
                    <a:prstClr val="black">
                      <a:alpha val="40000"/>
                    </a:prstClr>
                  </a:outerShdw>
                </a:effectLst>
              </a:rPr>
              <a:t>assigned ACEND </a:t>
            </a:r>
            <a:endParaRPr lang="en-US" sz="2400" dirty="0" smtClean="0">
              <a:solidFill>
                <a:schemeClr val="bg1"/>
              </a:solidFill>
              <a:effectLst>
                <a:outerShdw blurRad="50800" dist="38100" dir="2700000" algn="tl" rotWithShape="0">
                  <a:prstClr val="black">
                    <a:alpha val="40000"/>
                  </a:prstClr>
                </a:outerShdw>
              </a:effectLst>
            </a:endParaRPr>
          </a:p>
          <a:p>
            <a:pPr marL="0" indent="0">
              <a:buNone/>
            </a:pPr>
            <a:r>
              <a:rPr lang="en-US" sz="2400" dirty="0" smtClean="0">
                <a:solidFill>
                  <a:schemeClr val="bg1"/>
                </a:solidFill>
                <a:effectLst>
                  <a:outerShdw blurRad="50800" dist="38100" dir="2700000" algn="tl" rotWithShape="0">
                    <a:prstClr val="black">
                      <a:alpha val="40000"/>
                    </a:prstClr>
                  </a:outerShdw>
                </a:effectLst>
              </a:rPr>
              <a:t>competencies for </a:t>
            </a:r>
            <a:r>
              <a:rPr lang="en-US" sz="2400" dirty="0">
                <a:solidFill>
                  <a:schemeClr val="bg1"/>
                </a:solidFill>
                <a:effectLst>
                  <a:outerShdw blurRad="50800" dist="38100" dir="2700000" algn="tl" rotWithShape="0">
                    <a:prstClr val="black">
                      <a:alpha val="40000"/>
                    </a:prstClr>
                  </a:outerShdw>
                </a:effectLst>
              </a:rPr>
              <a:t>the </a:t>
            </a:r>
            <a:endParaRPr lang="en-US" sz="2400" dirty="0" smtClean="0">
              <a:solidFill>
                <a:schemeClr val="bg1"/>
              </a:solidFill>
              <a:effectLst>
                <a:outerShdw blurRad="50800" dist="38100" dir="2700000" algn="tl" rotWithShape="0">
                  <a:prstClr val="black">
                    <a:alpha val="40000"/>
                  </a:prstClr>
                </a:outerShdw>
              </a:effectLst>
            </a:endParaRPr>
          </a:p>
          <a:p>
            <a:pPr marL="0" indent="0">
              <a:buNone/>
            </a:pPr>
            <a:r>
              <a:rPr lang="en-US" sz="2400" dirty="0" smtClean="0">
                <a:solidFill>
                  <a:schemeClr val="bg1"/>
                </a:solidFill>
                <a:effectLst>
                  <a:outerShdw blurRad="50800" dist="38100" dir="2700000" algn="tl" rotWithShape="0">
                    <a:prstClr val="black">
                      <a:alpha val="40000"/>
                    </a:prstClr>
                  </a:outerShdw>
                </a:effectLst>
              </a:rPr>
              <a:t>assignment</a:t>
            </a:r>
            <a:r>
              <a:rPr lang="en-US" sz="2400" dirty="0">
                <a:solidFill>
                  <a:schemeClr val="bg1"/>
                </a:solidFill>
                <a:effectLst>
                  <a:outerShdw blurRad="50800" dist="38100" dir="2700000" algn="tl" rotWithShape="0">
                    <a:prstClr val="black">
                      <a:alpha val="40000"/>
                    </a:prstClr>
                  </a:outerShdw>
                </a:effectLst>
              </a:rPr>
              <a:t>. </a:t>
            </a:r>
            <a:endParaRPr lang="en-US" sz="2400" dirty="0" smtClean="0">
              <a:solidFill>
                <a:schemeClr val="bg1"/>
              </a:solidFill>
              <a:effectLst>
                <a:outerShdw blurRad="50800" dist="38100" dir="2700000" algn="tl" rotWithShape="0">
                  <a:prstClr val="black">
                    <a:alpha val="40000"/>
                  </a:prstClr>
                </a:outerShdw>
              </a:effectLst>
            </a:endParaRPr>
          </a:p>
          <a:p>
            <a:pPr marL="0" indent="0">
              <a:buNone/>
            </a:pPr>
            <a:endParaRPr lang="en-US" sz="1500" dirty="0">
              <a:solidFill>
                <a:schemeClr val="bg1"/>
              </a:solidFill>
              <a:effectLst>
                <a:outerShdw blurRad="50800" dist="38100" dir="2700000" algn="tl" rotWithShape="0">
                  <a:prstClr val="black">
                    <a:alpha val="40000"/>
                  </a:prstClr>
                </a:outerShdw>
              </a:effectLst>
            </a:endParaRPr>
          </a:p>
          <a:p>
            <a:pPr marL="0" indent="0">
              <a:buNone/>
            </a:pPr>
            <a:r>
              <a:rPr lang="en-US" sz="2400" dirty="0">
                <a:solidFill>
                  <a:schemeClr val="bg1"/>
                </a:solidFill>
                <a:effectLst>
                  <a:outerShdw blurRad="50800" dist="38100" dir="2700000" algn="tl" rotWithShape="0">
                    <a:prstClr val="black">
                      <a:alpha val="40000"/>
                    </a:prstClr>
                  </a:outerShdw>
                </a:effectLst>
              </a:rPr>
              <a:t>Handbook clearly presents </a:t>
            </a:r>
            <a:endParaRPr lang="en-US" sz="2400" dirty="0" smtClean="0">
              <a:solidFill>
                <a:schemeClr val="bg1"/>
              </a:solidFill>
              <a:effectLst>
                <a:outerShdw blurRad="50800" dist="38100" dir="2700000" algn="tl" rotWithShape="0">
                  <a:prstClr val="black">
                    <a:alpha val="40000"/>
                  </a:prstClr>
                </a:outerShdw>
              </a:effectLst>
            </a:endParaRPr>
          </a:p>
          <a:p>
            <a:pPr marL="0" indent="0">
              <a:buNone/>
            </a:pPr>
            <a:r>
              <a:rPr lang="en-US" sz="2400" dirty="0" smtClean="0">
                <a:solidFill>
                  <a:schemeClr val="bg1"/>
                </a:solidFill>
                <a:effectLst>
                  <a:outerShdw blurRad="50800" dist="38100" dir="2700000" algn="tl" rotWithShape="0">
                    <a:prstClr val="black">
                      <a:alpha val="40000"/>
                    </a:prstClr>
                  </a:outerShdw>
                </a:effectLst>
              </a:rPr>
              <a:t>the </a:t>
            </a:r>
            <a:r>
              <a:rPr lang="en-US" sz="2400" dirty="0">
                <a:solidFill>
                  <a:schemeClr val="bg1"/>
                </a:solidFill>
                <a:effectLst>
                  <a:outerShdw blurRad="50800" dist="38100" dir="2700000" algn="tl" rotWithShape="0">
                    <a:prstClr val="black">
                      <a:alpha val="40000"/>
                    </a:prstClr>
                  </a:outerShdw>
                </a:effectLst>
              </a:rPr>
              <a:t>Keiser mission and the </a:t>
            </a:r>
            <a:endParaRPr lang="en-US" sz="2400" dirty="0" smtClean="0">
              <a:solidFill>
                <a:schemeClr val="bg1"/>
              </a:solidFill>
              <a:effectLst>
                <a:outerShdw blurRad="50800" dist="38100" dir="2700000" algn="tl" rotWithShape="0">
                  <a:prstClr val="black">
                    <a:alpha val="40000"/>
                  </a:prstClr>
                </a:outerShdw>
              </a:effectLst>
            </a:endParaRPr>
          </a:p>
          <a:p>
            <a:pPr marL="0" indent="0">
              <a:buNone/>
            </a:pPr>
            <a:r>
              <a:rPr lang="en-US" sz="2400" dirty="0" smtClean="0">
                <a:solidFill>
                  <a:schemeClr val="bg1"/>
                </a:solidFill>
                <a:effectLst>
                  <a:outerShdw blurRad="50800" dist="38100" dir="2700000" algn="tl" rotWithShape="0">
                    <a:prstClr val="black">
                      <a:alpha val="40000"/>
                    </a:prstClr>
                  </a:outerShdw>
                </a:effectLst>
              </a:rPr>
              <a:t>mission </a:t>
            </a:r>
            <a:r>
              <a:rPr lang="en-US" sz="2400" dirty="0">
                <a:solidFill>
                  <a:schemeClr val="bg1"/>
                </a:solidFill>
                <a:effectLst>
                  <a:outerShdw blurRad="50800" dist="38100" dir="2700000" algn="tl" rotWithShape="0">
                    <a:prstClr val="black">
                      <a:alpha val="40000"/>
                    </a:prstClr>
                  </a:outerShdw>
                </a:effectLst>
              </a:rPr>
              <a:t>of the  of the distance learning internship.</a:t>
            </a:r>
          </a:p>
          <a:p>
            <a:pPr marL="0" indent="0">
              <a:buNone/>
            </a:pPr>
            <a:endParaRPr lang="en-US" sz="2400" dirty="0">
              <a:solidFill>
                <a:schemeClr val="bg1"/>
              </a:solidFill>
              <a:effectLst>
                <a:outerShdw blurRad="50800" dist="38100" dir="2700000" algn="tl" rotWithShape="0">
                  <a:prstClr val="black">
                    <a:alpha val="40000"/>
                  </a:prstClr>
                </a:outerShdw>
              </a:effectLst>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743200"/>
            <a:ext cx="4004159" cy="2133600"/>
          </a:xfrm>
          <a:prstGeom prst="rect">
            <a:avLst/>
          </a:prstGeom>
          <a:effectLst>
            <a:innerShdw blurRad="114300">
              <a:srgbClr val="D3A740"/>
            </a:innerShdw>
          </a:effectLst>
        </p:spPr>
      </p:pic>
    </p:spTree>
    <p:extLst>
      <p:ext uri="{BB962C8B-B14F-4D97-AF65-F5344CB8AC3E}">
        <p14:creationId xmlns:p14="http://schemas.microsoft.com/office/powerpoint/2010/main" val="1440281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Affiliation Agreement</a:t>
            </a:r>
          </a:p>
        </p:txBody>
      </p:sp>
      <p:sp>
        <p:nvSpPr>
          <p:cNvPr id="6" name="Content Placeholder 2"/>
          <p:cNvSpPr>
            <a:spLocks noGrp="1"/>
          </p:cNvSpPr>
          <p:nvPr>
            <p:ph idx="1"/>
          </p:nvPr>
        </p:nvSpPr>
        <p:spPr>
          <a:xfrm>
            <a:off x="548636" y="1492002"/>
            <a:ext cx="8229600" cy="4505763"/>
          </a:xfrm>
          <a:noFill/>
        </p:spPr>
        <p:txBody>
          <a:bodyPr>
            <a:noAutofit/>
          </a:bodyPr>
          <a:lstStyle/>
          <a:p>
            <a:pPr marL="180975" indent="-180975"/>
            <a:r>
              <a:rPr lang="en-US" sz="2400" dirty="0">
                <a:solidFill>
                  <a:schemeClr val="bg1"/>
                </a:solidFill>
                <a:effectLst>
                  <a:outerShdw blurRad="50800" dist="38100" dir="2700000" algn="tl" rotWithShape="0">
                    <a:prstClr val="black">
                      <a:alpha val="40000"/>
                    </a:prstClr>
                  </a:outerShdw>
                </a:effectLst>
              </a:rPr>
              <a:t>Keiser University Graduate School Affiliation </a:t>
            </a:r>
            <a:r>
              <a:rPr lang="en-US" sz="2400" dirty="0" smtClean="0">
                <a:solidFill>
                  <a:schemeClr val="bg1"/>
                </a:solidFill>
                <a:effectLst>
                  <a:outerShdw blurRad="50800" dist="38100" dir="2700000" algn="tl" rotWithShape="0">
                    <a:prstClr val="black">
                      <a:alpha val="40000"/>
                    </a:prstClr>
                  </a:outerShdw>
                </a:effectLst>
              </a:rPr>
              <a:t>Agreement.</a:t>
            </a:r>
          </a:p>
          <a:p>
            <a:pPr marL="180975" indent="-180975"/>
            <a:endParaRPr lang="en-US" sz="2400" dirty="0">
              <a:solidFill>
                <a:schemeClr val="bg1"/>
              </a:solidFill>
              <a:effectLst>
                <a:outerShdw blurRad="50800" dist="38100" dir="2700000" algn="tl" rotWithShape="0">
                  <a:prstClr val="black">
                    <a:alpha val="40000"/>
                  </a:prstClr>
                </a:outerShdw>
              </a:effectLst>
            </a:endParaRPr>
          </a:p>
          <a:p>
            <a:pPr marL="180975" indent="-180975"/>
            <a:r>
              <a:rPr lang="en-US" sz="2400" dirty="0">
                <a:solidFill>
                  <a:schemeClr val="bg1"/>
                </a:solidFill>
                <a:effectLst>
                  <a:outerShdw blurRad="50800" dist="38100" dir="2700000" algn="tl" rotWithShape="0">
                    <a:prstClr val="black">
                      <a:alpha val="40000"/>
                    </a:prstClr>
                  </a:outerShdw>
                </a:effectLst>
              </a:rPr>
              <a:t>The Keiser University Graduate School Affiliation agreement must be fully executed before the intern can begin the rotation.  Keiser University will gladly work with your organizations affiliation agreement.</a:t>
            </a:r>
          </a:p>
          <a:p>
            <a:pPr marL="0" indent="0">
              <a:buNone/>
            </a:pPr>
            <a:endParaRPr lang="en-US" sz="2800" dirty="0">
              <a:solidFill>
                <a:schemeClr val="bg1"/>
              </a:solidFill>
              <a:effectLst>
                <a:outerShdw blurRad="50800" dist="38100" dir="2700000" algn="tl" rotWithShape="0">
                  <a:prstClr val="black">
                    <a:alpha val="40000"/>
                  </a:prstClr>
                </a:outerShdw>
              </a:effectLst>
            </a:endParaRPr>
          </a:p>
          <a:p>
            <a:pPr marL="0" indent="0" algn="ctr">
              <a:buNone/>
            </a:pPr>
            <a:r>
              <a:rPr lang="en-US" sz="2800" b="1" dirty="0">
                <a:solidFill>
                  <a:schemeClr val="bg1"/>
                </a:solidFill>
                <a:effectLst>
                  <a:outerShdw blurRad="50800" dist="38100" dir="2700000" algn="tl" rotWithShape="0">
                    <a:prstClr val="black">
                      <a:alpha val="40000"/>
                    </a:prstClr>
                  </a:outerShdw>
                </a:effectLst>
              </a:rPr>
              <a:t>Interns will be required to meet the requirements of the facility before beginning the rotation</a:t>
            </a:r>
            <a:r>
              <a:rPr lang="en-US" sz="2800" b="1" dirty="0" smtClean="0">
                <a:solidFill>
                  <a:schemeClr val="bg1"/>
                </a:solidFill>
                <a:effectLst>
                  <a:outerShdw blurRad="50800" dist="38100" dir="2700000" algn="tl" rotWithShape="0">
                    <a:prstClr val="black">
                      <a:alpha val="40000"/>
                    </a:prstClr>
                  </a:outerShdw>
                </a:effectLst>
              </a:rPr>
              <a:t>.</a:t>
            </a:r>
            <a:endParaRPr lang="en-US" sz="2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4325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Affiliation Agreement</a:t>
            </a:r>
          </a:p>
        </p:txBody>
      </p:sp>
      <p:sp>
        <p:nvSpPr>
          <p:cNvPr id="6" name="Content Placeholder 2"/>
          <p:cNvSpPr>
            <a:spLocks noGrp="1"/>
          </p:cNvSpPr>
          <p:nvPr>
            <p:ph idx="1"/>
          </p:nvPr>
        </p:nvSpPr>
        <p:spPr>
          <a:xfrm>
            <a:off x="685800" y="1653742"/>
            <a:ext cx="8229600" cy="2372163"/>
          </a:xfrm>
          <a:noFill/>
        </p:spPr>
        <p:txBody>
          <a:bodyPr>
            <a:noAutofit/>
          </a:bodyPr>
          <a:lstStyle/>
          <a:p>
            <a:pPr marL="231775" indent="-231775"/>
            <a:r>
              <a:rPr lang="en-US" sz="2400" dirty="0" smtClean="0">
                <a:solidFill>
                  <a:schemeClr val="bg1"/>
                </a:solidFill>
                <a:effectLst>
                  <a:outerShdw blurRad="50800" dist="38100" dir="2700000" algn="tl" rotWithShape="0">
                    <a:prstClr val="black">
                      <a:alpha val="40000"/>
                    </a:prstClr>
                  </a:outerShdw>
                </a:effectLst>
              </a:rPr>
              <a:t>For </a:t>
            </a:r>
            <a:r>
              <a:rPr lang="en-US" sz="2400" dirty="0">
                <a:solidFill>
                  <a:schemeClr val="bg1"/>
                </a:solidFill>
                <a:effectLst>
                  <a:outerShdw blurRad="50800" dist="38100" dir="2700000" algn="tl" rotWithShape="0">
                    <a:prstClr val="black">
                      <a:alpha val="40000"/>
                    </a:prstClr>
                  </a:outerShdw>
                </a:effectLst>
              </a:rPr>
              <a:t>MNT and other rotations providing nutrition education/counseling, Keiser University provides the medical malpractice insurance for the intern. </a:t>
            </a:r>
            <a:endParaRPr lang="en-US" sz="2400" dirty="0" smtClean="0">
              <a:solidFill>
                <a:schemeClr val="bg1"/>
              </a:solidFill>
              <a:effectLst>
                <a:outerShdw blurRad="50800" dist="38100" dir="2700000" algn="tl" rotWithShape="0">
                  <a:prstClr val="black">
                    <a:alpha val="40000"/>
                  </a:prstClr>
                </a:outerShdw>
              </a:effectLst>
            </a:endParaRPr>
          </a:p>
          <a:p>
            <a:pPr marL="231775" indent="-231775"/>
            <a:endParaRPr lang="en-US" sz="2400" dirty="0" smtClean="0">
              <a:solidFill>
                <a:schemeClr val="bg1"/>
              </a:solidFill>
              <a:effectLst>
                <a:outerShdw blurRad="50800" dist="38100" dir="2700000" algn="tl" rotWithShape="0">
                  <a:prstClr val="black">
                    <a:alpha val="40000"/>
                  </a:prstClr>
                </a:outerShdw>
              </a:effectLst>
            </a:endParaRPr>
          </a:p>
          <a:p>
            <a:pPr marL="231775" indent="-231775"/>
            <a:r>
              <a:rPr lang="en-US" sz="2400" dirty="0" smtClean="0">
                <a:solidFill>
                  <a:schemeClr val="bg1"/>
                </a:solidFill>
                <a:effectLst>
                  <a:outerShdw blurRad="50800" dist="38100" dir="2700000" algn="tl" rotWithShape="0">
                    <a:prstClr val="black">
                      <a:alpha val="40000"/>
                    </a:prstClr>
                  </a:outerShdw>
                </a:effectLst>
              </a:rPr>
              <a:t>A </a:t>
            </a:r>
            <a:r>
              <a:rPr lang="en-US" sz="2400" dirty="0">
                <a:solidFill>
                  <a:schemeClr val="bg1"/>
                </a:solidFill>
                <a:effectLst>
                  <a:outerShdw blurRad="50800" dist="38100" dir="2700000" algn="tl" rotWithShape="0">
                    <a:prstClr val="black">
                      <a:alpha val="40000"/>
                    </a:prstClr>
                  </a:outerShdw>
                </a:effectLst>
              </a:rPr>
              <a:t>Keiser University Certificate of Liability can be issued. </a:t>
            </a:r>
            <a:endParaRPr lang="en-US" sz="2400" dirty="0" smtClean="0">
              <a:solidFill>
                <a:schemeClr val="bg1"/>
              </a:solidFill>
              <a:effectLst>
                <a:outerShdw blurRad="50800" dist="38100" dir="2700000" algn="tl" rotWithShape="0">
                  <a:prstClr val="black">
                    <a:alpha val="40000"/>
                  </a:prstClr>
                </a:outerShdw>
              </a:effectLst>
            </a:endParaRPr>
          </a:p>
          <a:p>
            <a:pPr marL="231775" indent="-231775"/>
            <a:endParaRPr lang="en-US" sz="2400" dirty="0">
              <a:solidFill>
                <a:schemeClr val="bg1"/>
              </a:solidFill>
              <a:effectLst>
                <a:outerShdw blurRad="50800" dist="38100" dir="2700000" algn="tl" rotWithShape="0">
                  <a:prstClr val="black">
                    <a:alpha val="40000"/>
                  </a:prstClr>
                </a:outerShdw>
              </a:effectLst>
            </a:endParaRPr>
          </a:p>
          <a:p>
            <a:pPr marL="0" indent="0">
              <a:buNone/>
            </a:pPr>
            <a:endParaRPr lang="en-US" sz="24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35693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Time Sheet</a:t>
            </a:r>
          </a:p>
        </p:txBody>
      </p:sp>
      <p:sp>
        <p:nvSpPr>
          <p:cNvPr id="6" name="Content Placeholder 2"/>
          <p:cNvSpPr>
            <a:spLocks noGrp="1"/>
          </p:cNvSpPr>
          <p:nvPr>
            <p:ph idx="1"/>
          </p:nvPr>
        </p:nvSpPr>
        <p:spPr>
          <a:xfrm>
            <a:off x="4083996" y="2098129"/>
            <a:ext cx="4932542" cy="3146858"/>
          </a:xfrm>
          <a:noFill/>
        </p:spPr>
        <p:txBody>
          <a:bodyPr>
            <a:noAutofit/>
          </a:bodyPr>
          <a:lstStyle/>
          <a:p>
            <a:pPr marL="0" indent="0">
              <a:buNone/>
            </a:pPr>
            <a:r>
              <a:rPr lang="en-US" sz="2400" dirty="0">
                <a:solidFill>
                  <a:schemeClr val="bg1"/>
                </a:solidFill>
                <a:effectLst>
                  <a:outerShdw blurRad="50800" dist="38100" dir="2700000" algn="tl" rotWithShape="0">
                    <a:prstClr val="black">
                      <a:alpha val="40000"/>
                    </a:prstClr>
                  </a:outerShdw>
                </a:effectLst>
              </a:rPr>
              <a:t>Preceptors are asked to sign the intern’s weekly time sheet.  Listed on the second page are a listing of potential meetings the intern can observe and participate.  Please indicate the meeting.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95" y="1371600"/>
            <a:ext cx="3495178" cy="4648843"/>
          </a:xfrm>
          <a:prstGeom prst="rect">
            <a:avLst/>
          </a:prstGeom>
          <a:effectLst>
            <a:innerShdw blurRad="114300">
              <a:srgbClr val="012F92"/>
            </a:innerShdw>
          </a:effectLst>
        </p:spPr>
      </p:pic>
    </p:spTree>
    <p:extLst>
      <p:ext uri="{BB962C8B-B14F-4D97-AF65-F5344CB8AC3E}">
        <p14:creationId xmlns:p14="http://schemas.microsoft.com/office/powerpoint/2010/main" val="2087341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CDR Preceptor Training</a:t>
            </a:r>
          </a:p>
        </p:txBody>
      </p:sp>
      <p:sp>
        <p:nvSpPr>
          <p:cNvPr id="6" name="Content Placeholder 2"/>
          <p:cNvSpPr>
            <a:spLocks noGrp="1"/>
          </p:cNvSpPr>
          <p:nvPr>
            <p:ph idx="1"/>
          </p:nvPr>
        </p:nvSpPr>
        <p:spPr>
          <a:xfrm>
            <a:off x="838200" y="1492002"/>
            <a:ext cx="7833364" cy="2219763"/>
          </a:xfrm>
        </p:spPr>
        <p:txBody>
          <a:bodyPr>
            <a:noAutofit/>
          </a:bodyPr>
          <a:lstStyle/>
          <a:p>
            <a:pPr marL="0" indent="0">
              <a:buNone/>
            </a:pPr>
            <a:r>
              <a:rPr lang="en-US" sz="2800" dirty="0">
                <a:solidFill>
                  <a:schemeClr val="bg1"/>
                </a:solidFill>
                <a:effectLst>
                  <a:outerShdw blurRad="50800" dist="38100" dir="2700000" algn="tl" rotWithShape="0">
                    <a:prstClr val="black">
                      <a:alpha val="40000"/>
                    </a:prstClr>
                  </a:outerShdw>
                </a:effectLst>
              </a:rPr>
              <a:t>The Commission on Dietetic Registration (CDR) has developed an online Dietetics Preceptor Training Course.  The course is a series of modules offering the preceptors guidance throughout the precepting process.  The preceptor can receive 8 Continuing Professional Education (CPE) at no cost.  The CDR website for the training course</a:t>
            </a:r>
            <a:r>
              <a:rPr lang="en-US" sz="2800" dirty="0" smtClean="0">
                <a:solidFill>
                  <a:schemeClr val="bg1"/>
                </a:solidFill>
                <a:effectLst>
                  <a:outerShdw blurRad="50800" dist="38100" dir="2700000" algn="tl" rotWithShape="0">
                    <a:prstClr val="black">
                      <a:alpha val="40000"/>
                    </a:prstClr>
                  </a:outerShdw>
                </a:effectLst>
              </a:rPr>
              <a:t>:</a:t>
            </a:r>
            <a:endParaRPr lang="en-US" sz="2800" dirty="0">
              <a:solidFill>
                <a:schemeClr val="bg1"/>
              </a:solidFill>
              <a:effectLst>
                <a:outerShdw blurRad="50800" dist="38100" dir="2700000" algn="tl" rotWithShape="0">
                  <a:prstClr val="black">
                    <a:alpha val="40000"/>
                  </a:prstClr>
                </a:outerShdw>
              </a:effectLst>
            </a:endParaRPr>
          </a:p>
        </p:txBody>
      </p:sp>
      <p:sp>
        <p:nvSpPr>
          <p:cNvPr id="9" name="Content Placeholder 2"/>
          <p:cNvSpPr txBox="1">
            <a:spLocks/>
          </p:cNvSpPr>
          <p:nvPr/>
        </p:nvSpPr>
        <p:spPr>
          <a:xfrm>
            <a:off x="548636" y="4729445"/>
            <a:ext cx="8229600" cy="1042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u="sng" dirty="0" smtClean="0">
                <a:solidFill>
                  <a:srgbClr val="00B0F0"/>
                </a:solidFill>
                <a:effectLst>
                  <a:outerShdw blurRad="50800" dist="38100" dir="2700000" algn="tl" rotWithShape="0">
                    <a:prstClr val="black">
                      <a:alpha val="40000"/>
                    </a:prstClr>
                  </a:outerShdw>
                </a:effectLst>
              </a:rPr>
              <a:t>https://www.cdrnet.org/news/online-dietetics-preceptor-training-course-free-of-charge</a:t>
            </a:r>
          </a:p>
          <a:p>
            <a:pPr marL="0" indent="0">
              <a:buFont typeface="Arial" panose="020B0604020202020204" pitchFamily="34" charset="0"/>
              <a:buNone/>
            </a:pPr>
            <a:endParaRPr lang="en-US" sz="2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105304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84336"/>
            <a:ext cx="8321036" cy="830997"/>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rgbClr val="D3A740"/>
                </a:solidFill>
              </a:rPr>
              <a:t>Continuing Professional Units</a:t>
            </a:r>
          </a:p>
        </p:txBody>
      </p:sp>
      <p:sp>
        <p:nvSpPr>
          <p:cNvPr id="6" name="Content Placeholder 2"/>
          <p:cNvSpPr>
            <a:spLocks noGrp="1"/>
          </p:cNvSpPr>
          <p:nvPr>
            <p:ph idx="1"/>
          </p:nvPr>
        </p:nvSpPr>
        <p:spPr>
          <a:xfrm>
            <a:off x="685800" y="1295400"/>
            <a:ext cx="8229600" cy="1533963"/>
          </a:xfrm>
        </p:spPr>
        <p:txBody>
          <a:bodyPr>
            <a:noAutofit/>
          </a:bodyPr>
          <a:lstStyle/>
          <a:p>
            <a:pPr marL="0" indent="0">
              <a:buNone/>
            </a:pPr>
            <a:r>
              <a:rPr lang="en-US" sz="2000" dirty="0" smtClean="0">
                <a:solidFill>
                  <a:schemeClr val="bg1"/>
                </a:solidFill>
                <a:effectLst>
                  <a:outerShdw blurRad="50800" dist="38100" dir="2700000" algn="tl" rotWithShape="0">
                    <a:prstClr val="black">
                      <a:alpha val="40000"/>
                    </a:prstClr>
                  </a:outerShdw>
                </a:effectLst>
              </a:rPr>
              <a:t>Effective </a:t>
            </a:r>
            <a:r>
              <a:rPr lang="en-US" sz="2000" dirty="0">
                <a:solidFill>
                  <a:schemeClr val="bg1"/>
                </a:solidFill>
                <a:effectLst>
                  <a:outerShdw blurRad="50800" dist="38100" dir="2700000" algn="tl" rotWithShape="0">
                    <a:prstClr val="black">
                      <a:alpha val="40000"/>
                    </a:prstClr>
                  </a:outerShdw>
                </a:effectLst>
              </a:rPr>
              <a:t>June 2017, the Commission on Dietetic Registration (CDR) has granted Continuing Professional Education Units (CPEU) for precepting interns from an ACEND accredited internship. CDR has authorized 3 CPEUs per year for precepting an intern. </a:t>
            </a:r>
          </a:p>
        </p:txBody>
      </p:sp>
      <p:pic>
        <p:nvPicPr>
          <p:cNvPr id="2" name="Picture 1"/>
          <p:cNvPicPr>
            <a:picLocks noChangeAspect="1"/>
          </p:cNvPicPr>
          <p:nvPr/>
        </p:nvPicPr>
        <p:blipFill>
          <a:blip r:embed="rId4">
            <a:alphaModFix amt="97000"/>
            <a:extLst>
              <a:ext uri="{28A0092B-C50C-407E-A947-70E740481C1C}">
                <a14:useLocalDpi xmlns:a14="http://schemas.microsoft.com/office/drawing/2010/main" val="0"/>
              </a:ext>
            </a:extLst>
          </a:blip>
          <a:stretch>
            <a:fillRect/>
          </a:stretch>
        </p:blipFill>
        <p:spPr>
          <a:xfrm>
            <a:off x="2324283" y="2590800"/>
            <a:ext cx="4609917" cy="2777398"/>
          </a:xfrm>
          <a:prstGeom prst="rect">
            <a:avLst/>
          </a:prstGeom>
          <a:effectLst>
            <a:innerShdw blurRad="114300">
              <a:schemeClr val="bg1"/>
            </a:innerShdw>
          </a:effectLst>
        </p:spPr>
      </p:pic>
      <p:sp>
        <p:nvSpPr>
          <p:cNvPr id="7" name="Content Placeholder 2"/>
          <p:cNvSpPr txBox="1">
            <a:spLocks/>
          </p:cNvSpPr>
          <p:nvPr/>
        </p:nvSpPr>
        <p:spPr>
          <a:xfrm>
            <a:off x="914400" y="5410200"/>
            <a:ext cx="7924800" cy="11088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effectLst>
                  <a:outerShdw blurRad="50800" dist="38100" dir="2700000" algn="tl" rotWithShape="0">
                    <a:prstClr val="black">
                      <a:alpha val="40000"/>
                    </a:prstClr>
                  </a:outerShdw>
                </a:effectLst>
              </a:rPr>
              <a:t>Precepting </a:t>
            </a:r>
            <a:r>
              <a:rPr lang="en-US" sz="2000" dirty="0">
                <a:solidFill>
                  <a:schemeClr val="bg1"/>
                </a:solidFill>
                <a:effectLst>
                  <a:outerShdw blurRad="50800" dist="38100" dir="2700000" algn="tl" rotWithShape="0">
                    <a:prstClr val="black">
                      <a:alpha val="40000"/>
                    </a:prstClr>
                  </a:outerShdw>
                </a:effectLst>
              </a:rPr>
              <a:t>CPEU forms are located on the Commission for Dietetic Registration website (https://</a:t>
            </a:r>
            <a:r>
              <a:rPr lang="en-US" sz="2000" dirty="0" smtClean="0">
                <a:solidFill>
                  <a:schemeClr val="bg1"/>
                </a:solidFill>
                <a:effectLst>
                  <a:outerShdw blurRad="50800" dist="38100" dir="2700000" algn="tl" rotWithShape="0">
                    <a:prstClr val="black">
                      <a:alpha val="40000"/>
                    </a:prstClr>
                  </a:outerShdw>
                </a:effectLst>
              </a:rPr>
              <a:t>www.cdrnet.org/</a:t>
            </a:r>
            <a:r>
              <a:rPr lang="en-US" sz="2000" dirty="0" err="1" smtClean="0">
                <a:solidFill>
                  <a:schemeClr val="bg1"/>
                </a:solidFill>
                <a:effectLst>
                  <a:outerShdw blurRad="50800" dist="38100" dir="2700000" algn="tl" rotWithShape="0">
                    <a:prstClr val="black">
                      <a:alpha val="40000"/>
                    </a:prstClr>
                  </a:outerShdw>
                </a:effectLst>
              </a:rPr>
              <a:t>cpeu</a:t>
            </a:r>
            <a:r>
              <a:rPr lang="en-US" sz="2000" dirty="0" smtClean="0">
                <a:solidFill>
                  <a:schemeClr val="bg1"/>
                </a:solidFill>
                <a:effectLst>
                  <a:outerShdw blurRad="50800" dist="38100" dir="2700000" algn="tl" rotWithShape="0">
                    <a:prstClr val="black">
                      <a:alpha val="40000"/>
                    </a:prstClr>
                  </a:outerShdw>
                </a:effectLst>
              </a:rPr>
              <a:t>-credit-for-preceptors</a:t>
            </a:r>
            <a:r>
              <a:rPr lang="en-US" sz="2000" dirty="0">
                <a:solidFill>
                  <a:schemeClr val="bg1"/>
                </a:solidFill>
                <a:effectLst>
                  <a:outerShdw blurRad="50800" dist="38100" dir="2700000" algn="tl" rotWithShape="0">
                    <a:prstClr val="black">
                      <a:alpha val="40000"/>
                    </a:prstClr>
                  </a:outerShdw>
                </a:effectLst>
              </a:rPr>
              <a:t>). </a:t>
            </a:r>
            <a:r>
              <a:rPr lang="en-US" sz="2000" dirty="0" smtClean="0">
                <a:solidFill>
                  <a:schemeClr val="bg1"/>
                </a:solidFill>
                <a:effectLst>
                  <a:outerShdw blurRad="50800" dist="38100" dir="2700000" algn="tl" rotWithShape="0">
                    <a:prstClr val="black">
                      <a:alpha val="40000"/>
                    </a:prstClr>
                  </a:outerShdw>
                </a:effectLst>
              </a:rPr>
              <a:t>Complete </a:t>
            </a:r>
            <a:r>
              <a:rPr lang="en-US" sz="2000" dirty="0">
                <a:solidFill>
                  <a:schemeClr val="bg1"/>
                </a:solidFill>
                <a:effectLst>
                  <a:outerShdw blurRad="50800" dist="38100" dir="2700000" algn="tl" rotWithShape="0">
                    <a:prstClr val="black">
                      <a:alpha val="40000"/>
                    </a:prstClr>
                  </a:outerShdw>
                </a:effectLst>
              </a:rPr>
              <a:t>the forms, email </a:t>
            </a:r>
            <a:r>
              <a:rPr lang="en-US" sz="2000" dirty="0" smtClean="0">
                <a:solidFill>
                  <a:schemeClr val="bg1"/>
                </a:solidFill>
                <a:effectLst>
                  <a:outerShdw blurRad="50800" dist="38100" dir="2700000" algn="tl" rotWithShape="0">
                    <a:prstClr val="black">
                      <a:alpha val="40000"/>
                    </a:prstClr>
                  </a:outerShdw>
                </a:effectLst>
              </a:rPr>
              <a:t>forms </a:t>
            </a:r>
            <a:r>
              <a:rPr lang="en-US" sz="2000" dirty="0">
                <a:solidFill>
                  <a:schemeClr val="bg1"/>
                </a:solidFill>
                <a:effectLst>
                  <a:outerShdw blurRad="50800" dist="38100" dir="2700000" algn="tl" rotWithShape="0">
                    <a:prstClr val="black">
                      <a:alpha val="40000"/>
                    </a:prstClr>
                  </a:outerShdw>
                </a:effectLst>
              </a:rPr>
              <a:t>to program director for </a:t>
            </a:r>
            <a:r>
              <a:rPr lang="en-US" sz="2000" dirty="0" smtClean="0">
                <a:solidFill>
                  <a:schemeClr val="bg1"/>
                </a:solidFill>
                <a:effectLst>
                  <a:outerShdw blurRad="50800" dist="38100" dir="2700000" algn="tl" rotWithShape="0">
                    <a:prstClr val="black">
                      <a:alpha val="40000"/>
                    </a:prstClr>
                  </a:outerShdw>
                </a:effectLst>
              </a:rPr>
              <a:t>signature.</a:t>
            </a:r>
            <a:endParaRPr lang="en-US" sz="2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50387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outerShdw blurRad="50800" dist="50800" dir="5400000" algn="ctr" rotWithShape="0">
              <a:srgbClr val="000000"/>
            </a:outerShdw>
          </a:effectLst>
        </p:spPr>
      </p:pic>
      <p:sp>
        <p:nvSpPr>
          <p:cNvPr id="6" name="Rectangle 5"/>
          <p:cNvSpPr/>
          <p:nvPr/>
        </p:nvSpPr>
        <p:spPr>
          <a:xfrm>
            <a:off x="0" y="11084"/>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95400"/>
            <a:ext cx="8229600" cy="4191000"/>
          </a:xfrm>
          <a:ln>
            <a:noFill/>
          </a:ln>
          <a:effectLst>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just" fontAlgn="base"/>
            <a:r>
              <a:rPr lang="en-US" sz="2800" b="1" dirty="0">
                <a:ln w="3175">
                  <a:noFill/>
                </a:ln>
                <a:solidFill>
                  <a:schemeClr val="bg1"/>
                </a:solidFill>
                <a:effectLst>
                  <a:outerShdw blurRad="50800" dist="38100" dir="2700000" algn="tl" rotWithShape="0">
                    <a:prstClr val="black">
                      <a:alpha val="40000"/>
                    </a:prstClr>
                  </a:outerShdw>
                </a:effectLst>
              </a:rPr>
              <a:t>The KU-DI is granted candidacy status by the Accreditation Council for Education in Nutrition and Dietetics (ACEND), 120 Riverside Plaza Suite 2000, Chicago, IL  60606-6995, 1-800-877-1600.  </a:t>
            </a:r>
            <a:endParaRPr lang="en-US" sz="2800" b="1" dirty="0" smtClean="0">
              <a:ln w="3175">
                <a:noFill/>
              </a:ln>
              <a:solidFill>
                <a:schemeClr val="bg1"/>
              </a:solidFill>
              <a:effectLst>
                <a:outerShdw blurRad="50800" dist="38100" dir="2700000" algn="tl" rotWithShape="0">
                  <a:prstClr val="black">
                    <a:alpha val="40000"/>
                  </a:prstClr>
                </a:outerShdw>
              </a:effectLst>
            </a:endParaRPr>
          </a:p>
          <a:p>
            <a:pPr algn="just" fontAlgn="base"/>
            <a:endParaRPr lang="en-US" sz="2800" b="1" dirty="0">
              <a:ln w="3175">
                <a:noFill/>
              </a:ln>
              <a:solidFill>
                <a:schemeClr val="bg1"/>
              </a:solidFill>
              <a:effectLst>
                <a:outerShdw blurRad="50800" dist="38100" dir="2700000" algn="tl" rotWithShape="0">
                  <a:prstClr val="black">
                    <a:alpha val="40000"/>
                  </a:prstClr>
                </a:outerShdw>
              </a:effectLst>
            </a:endParaRPr>
          </a:p>
          <a:p>
            <a:pPr algn="just" fontAlgn="base"/>
            <a:r>
              <a:rPr lang="en-US" sz="2800" b="1" dirty="0" smtClean="0">
                <a:ln w="3175">
                  <a:noFill/>
                </a:ln>
                <a:solidFill>
                  <a:schemeClr val="bg1"/>
                </a:solidFill>
                <a:effectLst>
                  <a:outerShdw blurRad="50800" dist="38100" dir="2700000" algn="tl" rotWithShape="0">
                    <a:prstClr val="black">
                      <a:alpha val="40000"/>
                    </a:prstClr>
                  </a:outerShdw>
                </a:effectLst>
              </a:rPr>
              <a:t>The </a:t>
            </a:r>
            <a:r>
              <a:rPr lang="en-US" sz="2800" b="1" dirty="0">
                <a:ln w="3175">
                  <a:noFill/>
                </a:ln>
                <a:solidFill>
                  <a:schemeClr val="bg1"/>
                </a:solidFill>
                <a:effectLst>
                  <a:outerShdw blurRad="50800" dist="38100" dir="2700000" algn="tl" rotWithShape="0">
                    <a:prstClr val="black">
                      <a:alpha val="40000"/>
                    </a:prstClr>
                  </a:outerShdw>
                </a:effectLst>
              </a:rPr>
              <a:t>program is comprised of a </a:t>
            </a:r>
            <a:r>
              <a:rPr lang="en-US" sz="2800" b="1" dirty="0" smtClean="0">
                <a:ln w="3175">
                  <a:noFill/>
                </a:ln>
                <a:solidFill>
                  <a:schemeClr val="bg1"/>
                </a:solidFill>
                <a:effectLst>
                  <a:outerShdw blurRad="50800" dist="38100" dir="2700000" algn="tl" rotWithShape="0">
                    <a:prstClr val="black">
                      <a:alpha val="40000"/>
                    </a:prstClr>
                  </a:outerShdw>
                </a:effectLst>
              </a:rPr>
              <a:t>5-day </a:t>
            </a:r>
            <a:r>
              <a:rPr lang="en-US" sz="2800" b="1" dirty="0">
                <a:ln w="3175">
                  <a:noFill/>
                </a:ln>
                <a:solidFill>
                  <a:schemeClr val="bg1"/>
                </a:solidFill>
                <a:effectLst>
                  <a:outerShdw blurRad="50800" dist="38100" dir="2700000" algn="tl" rotWithShape="0">
                    <a:prstClr val="black">
                      <a:alpha val="40000"/>
                    </a:prstClr>
                  </a:outerShdw>
                </a:effectLst>
              </a:rPr>
              <a:t>orientation, 15 weeks of community nutrition, 16 weeks of Medical Nutrition Therapy, </a:t>
            </a:r>
            <a:r>
              <a:rPr lang="en-US" sz="2800" b="1">
                <a:ln w="3175">
                  <a:noFill/>
                </a:ln>
                <a:solidFill>
                  <a:schemeClr val="bg1"/>
                </a:solidFill>
                <a:effectLst>
                  <a:outerShdw blurRad="50800" dist="38100" dir="2700000" algn="tl" rotWithShape="0">
                    <a:prstClr val="black">
                      <a:alpha val="40000"/>
                    </a:prstClr>
                  </a:outerShdw>
                </a:effectLst>
              </a:rPr>
              <a:t>and </a:t>
            </a:r>
            <a:r>
              <a:rPr lang="en-US" sz="2800" b="1" smtClean="0">
                <a:ln w="3175">
                  <a:noFill/>
                </a:ln>
                <a:solidFill>
                  <a:schemeClr val="bg1"/>
                </a:solidFill>
                <a:effectLst>
                  <a:outerShdw blurRad="50800" dist="38100" dir="2700000" algn="tl" rotWithShape="0">
                    <a:prstClr val="black">
                      <a:alpha val="40000"/>
                    </a:prstClr>
                  </a:outerShdw>
                </a:effectLst>
              </a:rPr>
              <a:t>4 </a:t>
            </a:r>
            <a:r>
              <a:rPr lang="en-US" sz="2800" b="1" dirty="0">
                <a:ln w="3175">
                  <a:noFill/>
                </a:ln>
                <a:solidFill>
                  <a:schemeClr val="bg1"/>
                </a:solidFill>
                <a:effectLst>
                  <a:outerShdw blurRad="50800" dist="38100" dir="2700000" algn="tl" rotWithShape="0">
                    <a:prstClr val="black">
                      <a:alpha val="40000"/>
                    </a:prstClr>
                  </a:outerShdw>
                </a:effectLst>
              </a:rPr>
              <a:t>weeks of food service systems/dietetic management. Interns will complete 1320 hours of supervised practice</a:t>
            </a:r>
            <a:r>
              <a:rPr lang="en-US" sz="2800" b="1" dirty="0" smtClean="0">
                <a:ln w="3175">
                  <a:noFill/>
                </a:ln>
                <a:solidFill>
                  <a:schemeClr val="bg1"/>
                </a:solidFill>
                <a:effectLst>
                  <a:outerShdw blurRad="50800" dist="38100" dir="2700000" algn="tl" rotWithShape="0">
                    <a:prstClr val="black">
                      <a:alpha val="40000"/>
                    </a:prstClr>
                  </a:outerShdw>
                </a:effectLst>
              </a:rPr>
              <a:t>.</a:t>
            </a:r>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Dietetic </a:t>
            </a:r>
            <a:r>
              <a:rPr lang="en-US" sz="5400" b="1" dirty="0" smtClean="0">
                <a:ln/>
                <a:solidFill>
                  <a:srgbClr val="D3A740"/>
                </a:solidFill>
              </a:rPr>
              <a:t>Internship Program</a:t>
            </a:r>
            <a:endParaRPr lang="en-US" sz="5400" b="1" dirty="0">
              <a:ln/>
              <a:solidFill>
                <a:srgbClr val="D3A740"/>
              </a:solidFill>
            </a:endParaRPr>
          </a:p>
        </p:txBody>
      </p:sp>
    </p:spTree>
    <p:extLst>
      <p:ext uri="{BB962C8B-B14F-4D97-AF65-F5344CB8AC3E}">
        <p14:creationId xmlns:p14="http://schemas.microsoft.com/office/powerpoint/2010/main" val="2027014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373559"/>
            <a:ext cx="8321036" cy="769441"/>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smtClean="0">
                <a:ln/>
                <a:solidFill>
                  <a:srgbClr val="D3A740"/>
                </a:solidFill>
              </a:rPr>
              <a:t>Contact </a:t>
            </a:r>
            <a:r>
              <a:rPr lang="en-US" sz="4400" b="1" dirty="0">
                <a:ln/>
                <a:solidFill>
                  <a:srgbClr val="D3A740"/>
                </a:solidFill>
              </a:rPr>
              <a:t>information</a:t>
            </a:r>
          </a:p>
        </p:txBody>
      </p:sp>
      <p:sp>
        <p:nvSpPr>
          <p:cNvPr id="7" name="Rectangle 6"/>
          <p:cNvSpPr/>
          <p:nvPr/>
        </p:nvSpPr>
        <p:spPr>
          <a:xfrm>
            <a:off x="673330" y="1537481"/>
            <a:ext cx="8232371" cy="646331"/>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D3A740"/>
                </a:solidFill>
              </a:rPr>
              <a:t>Program </a:t>
            </a:r>
            <a:r>
              <a:rPr lang="en-US" sz="3600" b="1" dirty="0" smtClean="0">
                <a:ln/>
                <a:solidFill>
                  <a:srgbClr val="D3A740"/>
                </a:solidFill>
              </a:rPr>
              <a:t>Director</a:t>
            </a:r>
            <a:endParaRPr lang="en-US" sz="3600" b="1" dirty="0">
              <a:ln/>
              <a:solidFill>
                <a:srgbClr val="D3A740"/>
              </a:solidFill>
            </a:endParaRPr>
          </a:p>
        </p:txBody>
      </p:sp>
      <p:sp>
        <p:nvSpPr>
          <p:cNvPr id="9" name="Rectangle 8"/>
          <p:cNvSpPr/>
          <p:nvPr/>
        </p:nvSpPr>
        <p:spPr>
          <a:xfrm>
            <a:off x="584664" y="3271852"/>
            <a:ext cx="8329057" cy="646331"/>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D3A740"/>
                </a:solidFill>
              </a:rPr>
              <a:t>Clinical Coordinator</a:t>
            </a:r>
            <a:endParaRPr lang="en-US" sz="3600" b="1" dirty="0">
              <a:ln/>
              <a:solidFill>
                <a:srgbClr val="D3A740"/>
              </a:solidFill>
            </a:endParaRPr>
          </a:p>
        </p:txBody>
      </p:sp>
      <p:sp>
        <p:nvSpPr>
          <p:cNvPr id="10" name="Content Placeholder 2"/>
          <p:cNvSpPr txBox="1">
            <a:spLocks/>
          </p:cNvSpPr>
          <p:nvPr/>
        </p:nvSpPr>
        <p:spPr>
          <a:xfrm>
            <a:off x="2133600" y="2076568"/>
            <a:ext cx="5274714" cy="10917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effectLst>
                  <a:outerShdw blurRad="50800" dist="38100" dir="2700000" algn="tl" rotWithShape="0">
                    <a:prstClr val="black">
                      <a:alpha val="40000"/>
                    </a:prstClr>
                  </a:outerShdw>
                </a:effectLst>
              </a:rPr>
              <a:t>Dona Greenwood, PhD, RDN, LDN, FAND</a:t>
            </a:r>
          </a:p>
          <a:p>
            <a:pPr marL="0" indent="0" algn="ctr">
              <a:buFont typeface="Arial" panose="020B0604020202020204" pitchFamily="34" charset="0"/>
              <a:buNone/>
            </a:pPr>
            <a:r>
              <a:rPr lang="en-US" sz="2400" dirty="0" err="1" smtClean="0">
                <a:solidFill>
                  <a:schemeClr val="bg1"/>
                </a:solidFill>
                <a:effectLst>
                  <a:outerShdw blurRad="50800" dist="38100" dir="2700000" algn="tl" rotWithShape="0">
                    <a:prstClr val="black">
                      <a:alpha val="40000"/>
                    </a:prstClr>
                  </a:outerShdw>
                </a:effectLst>
              </a:rPr>
              <a:t>dgreenwood@keiseruniversity.edu</a:t>
            </a:r>
            <a:endParaRPr lang="en-US" sz="2400" dirty="0" smtClean="0">
              <a:solidFill>
                <a:schemeClr val="bg1"/>
              </a:solidFill>
              <a:effectLst>
                <a:outerShdw blurRad="50800" dist="38100" dir="2700000" algn="tl" rotWithShape="0">
                  <a:prstClr val="black">
                    <a:alpha val="40000"/>
                  </a:prstClr>
                </a:outerShdw>
              </a:effectLst>
            </a:endParaRPr>
          </a:p>
          <a:p>
            <a:pPr marL="0" indent="0" algn="ctr">
              <a:buFont typeface="Arial" panose="020B0604020202020204" pitchFamily="34" charset="0"/>
              <a:buNone/>
            </a:pPr>
            <a:endParaRPr lang="en-US" sz="2400" dirty="0">
              <a:solidFill>
                <a:schemeClr val="bg1"/>
              </a:solidFill>
              <a:effectLst>
                <a:outerShdw blurRad="50800" dist="38100" dir="2700000" algn="tl" rotWithShape="0">
                  <a:prstClr val="black">
                    <a:alpha val="40000"/>
                  </a:prstClr>
                </a:outerShdw>
              </a:effectLst>
            </a:endParaRPr>
          </a:p>
        </p:txBody>
      </p:sp>
      <p:sp>
        <p:nvSpPr>
          <p:cNvPr id="11" name="Content Placeholder 2"/>
          <p:cNvSpPr txBox="1">
            <a:spLocks/>
          </p:cNvSpPr>
          <p:nvPr/>
        </p:nvSpPr>
        <p:spPr>
          <a:xfrm>
            <a:off x="2694015" y="3810000"/>
            <a:ext cx="4191000" cy="10917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effectLst>
                  <a:outerShdw blurRad="50800" dist="38100" dir="2700000" algn="tl" rotWithShape="0">
                    <a:prstClr val="black">
                      <a:alpha val="40000"/>
                    </a:prstClr>
                  </a:outerShdw>
                </a:effectLst>
              </a:rPr>
              <a:t>Laura </a:t>
            </a:r>
            <a:r>
              <a:rPr lang="en-US" sz="2400" dirty="0" err="1">
                <a:solidFill>
                  <a:schemeClr val="bg1"/>
                </a:solidFill>
                <a:effectLst>
                  <a:outerShdw blurRad="50800" dist="38100" dir="2700000" algn="tl" rotWithShape="0">
                    <a:prstClr val="black">
                      <a:alpha val="40000"/>
                    </a:prstClr>
                  </a:outerShdw>
                </a:effectLst>
              </a:rPr>
              <a:t>Goolsby</a:t>
            </a:r>
            <a:r>
              <a:rPr lang="en-US" sz="2400" dirty="0">
                <a:solidFill>
                  <a:schemeClr val="bg1"/>
                </a:solidFill>
                <a:effectLst>
                  <a:outerShdw blurRad="50800" dist="38100" dir="2700000" algn="tl" rotWithShape="0">
                    <a:prstClr val="black">
                      <a:alpha val="40000"/>
                    </a:prstClr>
                  </a:outerShdw>
                </a:effectLst>
              </a:rPr>
              <a:t>, MS, RDN, LDN</a:t>
            </a:r>
          </a:p>
          <a:p>
            <a:pPr marL="0" indent="0" algn="ctr">
              <a:buNone/>
            </a:pPr>
            <a:r>
              <a:rPr lang="en-US" sz="2400" dirty="0" err="1" smtClean="0">
                <a:solidFill>
                  <a:schemeClr val="bg1"/>
                </a:solidFill>
                <a:effectLst>
                  <a:outerShdw blurRad="50800" dist="38100" dir="2700000" algn="tl" rotWithShape="0">
                    <a:prstClr val="black">
                      <a:alpha val="40000"/>
                    </a:prstClr>
                  </a:outerShdw>
                </a:effectLst>
              </a:rPr>
              <a:t>lgoolsby@keiseruniversity.edu</a:t>
            </a:r>
            <a:endParaRPr lang="en-US" sz="2400" dirty="0">
              <a:solidFill>
                <a:schemeClr val="bg1"/>
              </a:solidFill>
              <a:effectLst>
                <a:outerShdw blurRad="50800" dist="38100" dir="2700000" algn="tl" rotWithShape="0">
                  <a:prstClr val="black">
                    <a:alpha val="40000"/>
                  </a:prstClr>
                </a:outerShdw>
              </a:effectLst>
            </a:endParaRPr>
          </a:p>
          <a:p>
            <a:pPr marL="0" indent="0" algn="ctr">
              <a:buNone/>
            </a:pPr>
            <a:endParaRPr lang="en-US" sz="2400" dirty="0">
              <a:solidFill>
                <a:schemeClr val="bg1"/>
              </a:solidFill>
              <a:effectLst>
                <a:outerShdw blurRad="50800" dist="38100" dir="2700000" algn="tl" rotWithShape="0">
                  <a:prstClr val="black">
                    <a:alpha val="40000"/>
                  </a:prstClr>
                </a:outerShdw>
              </a:effectLst>
            </a:endParaRPr>
          </a:p>
        </p:txBody>
      </p:sp>
      <p:pic>
        <p:nvPicPr>
          <p:cNvPr id="13" name="Picture 12"/>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27709" y="5142345"/>
            <a:ext cx="9144000" cy="1701800"/>
          </a:xfrm>
          <a:prstGeom prst="rect">
            <a:avLst/>
          </a:prstGeom>
        </p:spPr>
      </p:pic>
    </p:spTree>
    <p:extLst>
      <p:ext uri="{BB962C8B-B14F-4D97-AF65-F5344CB8AC3E}">
        <p14:creationId xmlns:p14="http://schemas.microsoft.com/office/powerpoint/2010/main" val="2001257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6544" y="428857"/>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u="sng" dirty="0">
                <a:ln/>
                <a:solidFill>
                  <a:srgbClr val="D3A740"/>
                </a:solidFill>
              </a:rPr>
              <a:t>Thank You</a:t>
            </a:r>
          </a:p>
        </p:txBody>
      </p:sp>
      <p:sp>
        <p:nvSpPr>
          <p:cNvPr id="6" name="Content Placeholder 2"/>
          <p:cNvSpPr>
            <a:spLocks noGrp="1"/>
          </p:cNvSpPr>
          <p:nvPr>
            <p:ph idx="1"/>
          </p:nvPr>
        </p:nvSpPr>
        <p:spPr>
          <a:xfrm>
            <a:off x="552647" y="1828800"/>
            <a:ext cx="8229600" cy="2981763"/>
          </a:xfrm>
        </p:spPr>
        <p:txBody>
          <a:bodyPr>
            <a:noAutofit/>
          </a:bodyPr>
          <a:lstStyle/>
          <a:p>
            <a:pPr marL="0" indent="0">
              <a:buNone/>
            </a:pPr>
            <a:r>
              <a:rPr lang="en-US" sz="2800" dirty="0" smtClean="0">
                <a:solidFill>
                  <a:schemeClr val="bg1"/>
                </a:solidFill>
                <a:effectLst>
                  <a:outerShdw blurRad="50800" dist="38100" dir="2700000" algn="tl" rotWithShape="0">
                    <a:prstClr val="black">
                      <a:alpha val="40000"/>
                    </a:prstClr>
                  </a:outerShdw>
                </a:effectLst>
              </a:rPr>
              <a:t>On </a:t>
            </a:r>
            <a:r>
              <a:rPr lang="en-US" sz="2800" dirty="0">
                <a:solidFill>
                  <a:schemeClr val="bg1"/>
                </a:solidFill>
                <a:effectLst>
                  <a:outerShdw blurRad="50800" dist="38100" dir="2700000" algn="tl" rotWithShape="0">
                    <a:prstClr val="black">
                      <a:alpha val="40000"/>
                    </a:prstClr>
                  </a:outerShdw>
                </a:effectLst>
              </a:rPr>
              <a:t>behalf of the Keiser University Graduate School, Distance Learning Internship team, we would like to express our appreciation for giving of your time and expertise to mentor the intern through this internship rotation.  Your dedication to nutrition and dietetics will assist the intern in gaining the knowledge and skills necessary for entry-level practice.</a:t>
            </a:r>
          </a:p>
          <a:p>
            <a:pPr marL="0" indent="0">
              <a:buNone/>
            </a:pPr>
            <a:endParaRPr lang="en-US" sz="2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94701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pic>
        <p:nvPicPr>
          <p:cNvPr id="4" name="Picture 3"/>
          <p:cNvPicPr>
            <a:picLocks noChangeAspect="1"/>
          </p:cNvPicPr>
          <p:nvPr/>
        </p:nvPicPr>
        <p:blipFill>
          <a:blip r:embed="rId2">
            <a:alphaModFix/>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outerShdw blurRad="50800" dist="50800" dir="5400000" algn="ctr" rotWithShape="0">
              <a:srgbClr val="000000"/>
            </a:outerShdw>
          </a:effectLst>
        </p:spPr>
      </p:pic>
      <p:sp>
        <p:nvSpPr>
          <p:cNvPr id="6" name="Rectangle 5"/>
          <p:cNvSpPr/>
          <p:nvPr/>
        </p:nvSpPr>
        <p:spPr>
          <a:xfrm>
            <a:off x="0" y="0"/>
            <a:ext cx="9144000" cy="6858000"/>
          </a:xfrm>
          <a:prstGeom prst="rect">
            <a:avLst/>
          </a:prstGeom>
          <a:gradFill flip="none" rotWithShape="1">
            <a:gsLst>
              <a:gs pos="0">
                <a:schemeClr val="accent1">
                  <a:lumMod val="20000"/>
                  <a:lumOff val="80000"/>
                </a:schemeClr>
              </a:gs>
              <a:gs pos="49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0564" y="1295400"/>
            <a:ext cx="8321036" cy="3429000"/>
          </a:xfrm>
          <a:effectLst>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fontAlgn="base"/>
            <a:r>
              <a:rPr lang="en-US" sz="2800" b="1" dirty="0" smtClean="0">
                <a:ln/>
                <a:solidFill>
                  <a:schemeClr val="bg1"/>
                </a:solidFill>
                <a:effectLst>
                  <a:outerShdw blurRad="50800" dist="38100" dir="2700000" algn="tl" rotWithShape="0">
                    <a:prstClr val="black">
                      <a:alpha val="40000"/>
                    </a:prstClr>
                  </a:outerShdw>
                </a:effectLst>
              </a:rPr>
              <a:t>Keiser </a:t>
            </a:r>
            <a:r>
              <a:rPr lang="en-US" sz="2800" b="1" dirty="0">
                <a:ln/>
                <a:solidFill>
                  <a:schemeClr val="bg1"/>
                </a:solidFill>
                <a:effectLst>
                  <a:outerShdw blurRad="50800" dist="38100" dir="2700000" algn="tl" rotWithShape="0">
                    <a:prstClr val="black">
                      <a:alpha val="40000"/>
                    </a:prstClr>
                  </a:outerShdw>
                </a:effectLst>
              </a:rPr>
              <a:t>University is accredited by the Southern Association of Colleges and Schools Commission on colleges to award certificates and degrees at the associate, baccalaureate, masters, specialist, and doctoral levels.  </a:t>
            </a:r>
            <a:endParaRPr lang="en-US" sz="2800" b="1" dirty="0" smtClean="0">
              <a:ln/>
              <a:solidFill>
                <a:schemeClr val="bg1"/>
              </a:solidFill>
              <a:effectLst>
                <a:outerShdw blurRad="50800" dist="38100" dir="2700000" algn="tl" rotWithShape="0">
                  <a:prstClr val="black">
                    <a:alpha val="40000"/>
                  </a:prstClr>
                </a:outerShdw>
              </a:effectLst>
            </a:endParaRPr>
          </a:p>
          <a:p>
            <a:pPr fontAlgn="base"/>
            <a:endParaRPr lang="en-US" sz="2800" b="1" dirty="0">
              <a:ln/>
              <a:solidFill>
                <a:schemeClr val="bg1"/>
              </a:solidFill>
              <a:effectLst>
                <a:outerShdw blurRad="50800" dist="38100" dir="2700000" algn="tl" rotWithShape="0">
                  <a:prstClr val="black">
                    <a:alpha val="40000"/>
                  </a:prstClr>
                </a:outerShdw>
              </a:effectLst>
            </a:endParaRPr>
          </a:p>
          <a:p>
            <a:pPr fontAlgn="base"/>
            <a:r>
              <a:rPr lang="en-US" sz="2800" b="1" dirty="0" smtClean="0">
                <a:ln/>
                <a:solidFill>
                  <a:schemeClr val="bg1"/>
                </a:solidFill>
                <a:effectLst>
                  <a:outerShdw blurRad="50800" dist="38100" dir="2700000" algn="tl" rotWithShape="0">
                    <a:prstClr val="black">
                      <a:alpha val="40000"/>
                    </a:prstClr>
                  </a:outerShdw>
                </a:effectLst>
              </a:rPr>
              <a:t>Contact </a:t>
            </a:r>
            <a:r>
              <a:rPr lang="en-US" sz="2800" b="1" dirty="0">
                <a:ln/>
                <a:solidFill>
                  <a:schemeClr val="bg1"/>
                </a:solidFill>
                <a:effectLst>
                  <a:outerShdw blurRad="50800" dist="38100" dir="2700000" algn="tl" rotWithShape="0">
                    <a:prstClr val="black">
                      <a:alpha val="40000"/>
                    </a:prstClr>
                  </a:outerShdw>
                </a:effectLst>
              </a:rPr>
              <a:t>the Commission on </a:t>
            </a:r>
            <a:r>
              <a:rPr lang="en-US" sz="2800" b="1" dirty="0" smtClean="0">
                <a:ln/>
                <a:solidFill>
                  <a:schemeClr val="bg1"/>
                </a:solidFill>
                <a:effectLst>
                  <a:outerShdw blurRad="50800" dist="38100" dir="2700000" algn="tl" rotWithShape="0">
                    <a:prstClr val="black">
                      <a:alpha val="40000"/>
                    </a:prstClr>
                  </a:outerShdw>
                </a:effectLst>
              </a:rPr>
              <a:t>Colleges </a:t>
            </a:r>
            <a:r>
              <a:rPr lang="en-US" sz="2800" b="1" dirty="0">
                <a:ln/>
                <a:solidFill>
                  <a:schemeClr val="bg1"/>
                </a:solidFill>
                <a:effectLst>
                  <a:outerShdw blurRad="50800" dist="38100" dir="2700000" algn="tl" rotWithShape="0">
                    <a:prstClr val="black">
                      <a:alpha val="40000"/>
                    </a:prstClr>
                  </a:outerShdw>
                </a:effectLst>
              </a:rPr>
              <a:t>at 1866 Southern Lane, Decatur, GA 30033-4097 or telephone 404-679-4500 for questions about accreditation of Keiser University</a:t>
            </a:r>
          </a:p>
          <a:p>
            <a:pPr marL="0" indent="0">
              <a:buNone/>
            </a:pPr>
            <a:endParaRPr lang="en-US" sz="2800" b="1" dirty="0">
              <a:ln/>
              <a:solidFill>
                <a:schemeClr val="bg1"/>
              </a:solidFill>
            </a:endParaRPr>
          </a:p>
        </p:txBody>
      </p:sp>
      <p:sp>
        <p:nvSpPr>
          <p:cNvPr id="7" name="Rectangle 6"/>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Dietetic </a:t>
            </a:r>
            <a:r>
              <a:rPr lang="en-US" sz="5400" b="1" dirty="0" smtClean="0">
                <a:ln/>
                <a:solidFill>
                  <a:srgbClr val="D3A740"/>
                </a:solidFill>
              </a:rPr>
              <a:t>Internship Program</a:t>
            </a:r>
            <a:endParaRPr lang="en-US" sz="5400" b="1" dirty="0">
              <a:ln/>
              <a:solidFill>
                <a:srgbClr val="D3A740"/>
              </a:solidFill>
            </a:endParaRPr>
          </a:p>
        </p:txBody>
      </p:sp>
    </p:spTree>
    <p:extLst>
      <p:ext uri="{BB962C8B-B14F-4D97-AF65-F5344CB8AC3E}">
        <p14:creationId xmlns:p14="http://schemas.microsoft.com/office/powerpoint/2010/main" val="164210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371600"/>
            <a:ext cx="8229600" cy="2219763"/>
          </a:xfrm>
        </p:spPr>
        <p:txBody>
          <a:bodyPr>
            <a:noAutofit/>
          </a:bodyPr>
          <a:lstStyle/>
          <a:p>
            <a:pPr marL="0" indent="0">
              <a:buNone/>
            </a:pPr>
            <a:r>
              <a:rPr lang="en-US" sz="2800" dirty="0" smtClean="0">
                <a:solidFill>
                  <a:schemeClr val="bg1"/>
                </a:solidFill>
                <a:effectLst>
                  <a:outerShdw blurRad="50800" dist="38100" dir="2700000" algn="tl" rotWithShape="0">
                    <a:prstClr val="black">
                      <a:alpha val="40000"/>
                    </a:prstClr>
                  </a:outerShdw>
                </a:effectLst>
              </a:rPr>
              <a:t>Keiser University Graduate Dietetic Internship is a distance program with an emphasis concentration of </a:t>
            </a:r>
            <a:r>
              <a:rPr lang="en-US" sz="2800" i="1" dirty="0" smtClean="0">
                <a:solidFill>
                  <a:schemeClr val="bg1"/>
                </a:solidFill>
                <a:effectLst>
                  <a:outerShdw blurRad="50800" dist="38100" dir="2700000" algn="tl" rotWithShape="0">
                    <a:prstClr val="black">
                      <a:alpha val="40000"/>
                    </a:prstClr>
                  </a:outerShdw>
                </a:effectLst>
              </a:rPr>
              <a:t>Community</a:t>
            </a:r>
            <a:r>
              <a:rPr lang="en-US" sz="2800" dirty="0" smtClean="0">
                <a:solidFill>
                  <a:schemeClr val="bg1"/>
                </a:solidFill>
                <a:effectLst>
                  <a:outerShdw blurRad="50800" dist="38100" dir="2700000" algn="tl" rotWithShape="0">
                    <a:prstClr val="black">
                      <a:alpha val="40000"/>
                    </a:prstClr>
                  </a:outerShdw>
                </a:effectLst>
              </a:rPr>
              <a:t>.  Potential interns locate their own preceptors in their own geographic area.  Potential interns must complete:</a:t>
            </a:r>
          </a:p>
          <a:p>
            <a:pPr marL="0" indent="0">
              <a:buNone/>
            </a:pPr>
            <a:endParaRPr lang="en-US" sz="2800" dirty="0">
              <a:solidFill>
                <a:schemeClr val="bg1"/>
              </a:solidFill>
              <a:effectLst>
                <a:outerShdw blurRad="50800" dist="38100" dir="2700000" algn="tl" rotWithShape="0">
                  <a:prstClr val="black">
                    <a:alpha val="40000"/>
                  </a:prstClr>
                </a:outerShdw>
              </a:effectLst>
            </a:endParaRPr>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Supervised Practice</a:t>
            </a:r>
          </a:p>
        </p:txBody>
      </p:sp>
      <p:graphicFrame>
        <p:nvGraphicFramePr>
          <p:cNvPr id="9" name="Table 8"/>
          <p:cNvGraphicFramePr>
            <a:graphicFrameLocks noGrp="1"/>
          </p:cNvGraphicFramePr>
          <p:nvPr>
            <p:extLst>
              <p:ext uri="{D42A27DB-BD31-4B8C-83A1-F6EECF244321}">
                <p14:modId xmlns:p14="http://schemas.microsoft.com/office/powerpoint/2010/main" val="1932878998"/>
              </p:ext>
            </p:extLst>
          </p:nvPr>
        </p:nvGraphicFramePr>
        <p:xfrm>
          <a:off x="1066800" y="3733800"/>
          <a:ext cx="7147564" cy="2346960"/>
        </p:xfrm>
        <a:graphic>
          <a:graphicData uri="http://schemas.openxmlformats.org/drawingml/2006/table">
            <a:tbl>
              <a:tblPr firstRow="1" bandRow="1">
                <a:effectLst>
                  <a:innerShdw blurRad="114300">
                    <a:srgbClr val="002060"/>
                  </a:innerShdw>
                </a:effectLst>
                <a:tableStyleId>{69CF1AB2-1976-4502-BF36-3FF5EA218861}</a:tableStyleId>
              </a:tblPr>
              <a:tblGrid>
                <a:gridCol w="5775964">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70840">
                <a:tc>
                  <a:txBody>
                    <a:bodyPr/>
                    <a:lstStyle/>
                    <a:p>
                      <a:pPr algn="ctr"/>
                      <a:r>
                        <a:rPr lang="en-US" sz="2800" dirty="0" smtClean="0">
                          <a:solidFill>
                            <a:srgbClr val="A9801F"/>
                          </a:solidFill>
                          <a:effectLst>
                            <a:innerShdw blurRad="63500" dist="50800" dir="13500000">
                              <a:prstClr val="black">
                                <a:alpha val="50000"/>
                              </a:prstClr>
                            </a:innerShdw>
                          </a:effectLst>
                        </a:rPr>
                        <a:t>Concentration</a:t>
                      </a:r>
                      <a:endParaRPr lang="en-US" sz="2800" dirty="0">
                        <a:solidFill>
                          <a:srgbClr val="A9801F"/>
                        </a:solidFill>
                        <a:effectLst>
                          <a:innerShdw blurRad="63500" dist="50800" dir="13500000">
                            <a:prstClr val="black">
                              <a:alpha val="50000"/>
                            </a:prstClr>
                          </a:innerShdw>
                        </a:effectLst>
                      </a:endParaRPr>
                    </a:p>
                  </a:txBody>
                  <a:tcPr/>
                </a:tc>
                <a:tc>
                  <a:txBody>
                    <a:bodyPr/>
                    <a:lstStyle/>
                    <a:p>
                      <a:pPr algn="ctr"/>
                      <a:r>
                        <a:rPr lang="en-US" sz="2800" b="1" dirty="0" smtClean="0">
                          <a:solidFill>
                            <a:srgbClr val="A9801F"/>
                          </a:solidFill>
                          <a:effectLst>
                            <a:innerShdw blurRad="63500" dist="50800" dir="13500000">
                              <a:prstClr val="black">
                                <a:alpha val="50000"/>
                              </a:prstClr>
                            </a:innerShdw>
                          </a:effectLst>
                        </a:rPr>
                        <a:t>Hours</a:t>
                      </a:r>
                      <a:endParaRPr lang="en-US" sz="2800" b="1" dirty="0">
                        <a:solidFill>
                          <a:srgbClr val="A9801F"/>
                        </a:solidFill>
                        <a:effectLst>
                          <a:innerShdw blurRad="63500" dist="50800" dir="13500000">
                            <a:prstClr val="black">
                              <a:alpha val="50000"/>
                            </a:prstClr>
                          </a:innerShdw>
                        </a:effectLst>
                      </a:endParaRPr>
                    </a:p>
                  </a:txBody>
                  <a:tcPr/>
                </a:tc>
                <a:extLst>
                  <a:ext uri="{0D108BD9-81ED-4DB2-BD59-A6C34878D82A}">
                    <a16:rowId xmlns:a16="http://schemas.microsoft.com/office/drawing/2014/main" val="10000"/>
                  </a:ext>
                </a:extLst>
              </a:tr>
              <a:tr h="370840">
                <a:tc>
                  <a:txBody>
                    <a:bodyPr/>
                    <a:lstStyle/>
                    <a:p>
                      <a:r>
                        <a:rPr lang="en-US" sz="2400" dirty="0" smtClean="0">
                          <a:solidFill>
                            <a:srgbClr val="012F92"/>
                          </a:solidFill>
                          <a:effectLst>
                            <a:innerShdw blurRad="63500" dist="50800" dir="13500000">
                              <a:prstClr val="black">
                                <a:alpha val="50000"/>
                              </a:prstClr>
                            </a:innerShdw>
                          </a:effectLst>
                        </a:rPr>
                        <a:t>Acute care – LTC</a:t>
                      </a:r>
                      <a:endParaRPr lang="en-US" sz="2400" dirty="0">
                        <a:solidFill>
                          <a:srgbClr val="012F92"/>
                        </a:solidFill>
                        <a:effectLst>
                          <a:innerShdw blurRad="63500" dist="50800" dir="13500000">
                            <a:prstClr val="black">
                              <a:alpha val="50000"/>
                            </a:prstClr>
                          </a:inn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12F92"/>
                          </a:solidFill>
                          <a:effectLst>
                            <a:innerShdw blurRad="63500" dist="50800" dir="13500000">
                              <a:prstClr val="black">
                                <a:alpha val="50000"/>
                              </a:prstClr>
                            </a:innerShdw>
                          </a:effectLst>
                        </a:rPr>
                        <a:t>640 </a:t>
                      </a:r>
                    </a:p>
                  </a:txBody>
                  <a:tcPr/>
                </a:tc>
                <a:extLst>
                  <a:ext uri="{0D108BD9-81ED-4DB2-BD59-A6C34878D82A}">
                    <a16:rowId xmlns:a16="http://schemas.microsoft.com/office/drawing/2014/main" val="10001"/>
                  </a:ext>
                </a:extLst>
              </a:tr>
              <a:tr h="370840">
                <a:tc>
                  <a:txBody>
                    <a:bodyPr/>
                    <a:lstStyle/>
                    <a:p>
                      <a:r>
                        <a:rPr lang="en-US" sz="2400" dirty="0" smtClean="0">
                          <a:solidFill>
                            <a:srgbClr val="012F92"/>
                          </a:solidFill>
                          <a:effectLst>
                            <a:innerShdw blurRad="63500" dist="50800" dir="13500000">
                              <a:prstClr val="black">
                                <a:alpha val="50000"/>
                              </a:prstClr>
                            </a:innerShdw>
                          </a:effectLst>
                        </a:rPr>
                        <a:t>Community 	</a:t>
                      </a:r>
                      <a:endParaRPr lang="en-US" sz="2400" dirty="0">
                        <a:solidFill>
                          <a:srgbClr val="012F92"/>
                        </a:solidFill>
                        <a:effectLst>
                          <a:innerShdw blurRad="63500" dist="50800" dir="13500000">
                            <a:prstClr val="black">
                              <a:alpha val="50000"/>
                            </a:prstClr>
                          </a:innerShdw>
                        </a:effectLst>
                      </a:endParaRPr>
                    </a:p>
                  </a:txBody>
                  <a:tcPr/>
                </a:tc>
                <a:tc>
                  <a:txBody>
                    <a:bodyPr/>
                    <a:lstStyle/>
                    <a:p>
                      <a:pPr algn="ctr"/>
                      <a:r>
                        <a:rPr lang="en-US" sz="2400" dirty="0" smtClean="0">
                          <a:solidFill>
                            <a:srgbClr val="012F92"/>
                          </a:solidFill>
                          <a:effectLst>
                            <a:innerShdw blurRad="63500" dist="50800" dir="13500000">
                              <a:prstClr val="black">
                                <a:alpha val="50000"/>
                              </a:prstClr>
                            </a:innerShdw>
                          </a:effectLst>
                        </a:rPr>
                        <a:t>520 </a:t>
                      </a:r>
                      <a:endParaRPr lang="en-US" sz="2400" dirty="0">
                        <a:solidFill>
                          <a:srgbClr val="012F92"/>
                        </a:solidFill>
                        <a:effectLst>
                          <a:innerShdw blurRad="63500" dist="50800" dir="13500000">
                            <a:prstClr val="black">
                              <a:alpha val="50000"/>
                            </a:prstClr>
                          </a:innerShdw>
                        </a:effectLst>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12F92"/>
                          </a:solidFill>
                          <a:effectLst>
                            <a:innerShdw blurRad="63500" dist="50800" dir="13500000">
                              <a:prstClr val="black">
                                <a:alpha val="50000"/>
                              </a:prstClr>
                            </a:innerShdw>
                          </a:effectLst>
                        </a:rPr>
                        <a:t>Food Service Systems/ Dietetic Management</a:t>
                      </a:r>
                    </a:p>
                  </a:txBody>
                  <a:tcPr/>
                </a:tc>
                <a:tc>
                  <a:txBody>
                    <a:bodyPr/>
                    <a:lstStyle/>
                    <a:p>
                      <a:pPr marL="0" indent="0" algn="ctr">
                        <a:buNone/>
                      </a:pPr>
                      <a:r>
                        <a:rPr lang="en-US" sz="2400" dirty="0" smtClean="0">
                          <a:solidFill>
                            <a:srgbClr val="012F92"/>
                          </a:solidFill>
                          <a:effectLst>
                            <a:innerShdw blurRad="63500" dist="50800" dir="13500000">
                              <a:prstClr val="black">
                                <a:alpha val="50000"/>
                              </a:prstClr>
                            </a:innerShdw>
                          </a:effectLst>
                        </a:rPr>
                        <a:t>160 </a:t>
                      </a:r>
                    </a:p>
                  </a:txBody>
                  <a:tcPr/>
                </a:tc>
                <a:extLst>
                  <a:ext uri="{0D108BD9-81ED-4DB2-BD59-A6C34878D82A}">
                    <a16:rowId xmlns:a16="http://schemas.microsoft.com/office/drawing/2014/main" val="10003"/>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A9801F"/>
                          </a:solidFill>
                          <a:effectLst>
                            <a:innerShdw blurRad="63500" dist="50800" dir="13500000">
                              <a:prstClr val="black">
                                <a:alpha val="50000"/>
                              </a:prstClr>
                            </a:innerShdw>
                          </a:effectLst>
                        </a:rPr>
                        <a:t>Total of hours to</a:t>
                      </a:r>
                      <a:r>
                        <a:rPr lang="en-US" sz="2400" baseline="0" dirty="0" smtClean="0">
                          <a:solidFill>
                            <a:srgbClr val="A9801F"/>
                          </a:solidFill>
                          <a:effectLst>
                            <a:innerShdw blurRad="63500" dist="50800" dir="13500000">
                              <a:prstClr val="black">
                                <a:alpha val="50000"/>
                              </a:prstClr>
                            </a:innerShdw>
                          </a:effectLst>
                        </a:rPr>
                        <a:t>  be completed are </a:t>
                      </a:r>
                      <a:r>
                        <a:rPr lang="en-US" sz="2400" b="1" dirty="0" smtClean="0">
                          <a:solidFill>
                            <a:srgbClr val="A9801F"/>
                          </a:solidFill>
                          <a:effectLst>
                            <a:innerShdw blurRad="63500" dist="50800" dir="13500000">
                              <a:prstClr val="black">
                                <a:alpha val="50000"/>
                              </a:prstClr>
                            </a:innerShdw>
                          </a:effectLst>
                        </a:rPr>
                        <a:t>1320</a:t>
                      </a:r>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1193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Mentoring </a:t>
            </a:r>
            <a:r>
              <a:rPr lang="en-US" sz="5400" b="1" dirty="0" smtClean="0">
                <a:ln/>
                <a:solidFill>
                  <a:srgbClr val="D3A740"/>
                </a:solidFill>
              </a:rPr>
              <a:t>experience</a:t>
            </a:r>
            <a:endParaRPr lang="en-US" sz="5400" b="1" dirty="0">
              <a:ln/>
              <a:solidFill>
                <a:srgbClr val="D3A74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527" y="2699668"/>
            <a:ext cx="6664381" cy="3657600"/>
          </a:xfrm>
          <a:prstGeom prst="rect">
            <a:avLst/>
          </a:prstGeom>
          <a:effectLst>
            <a:innerShdw blurRad="114300">
              <a:srgbClr val="D3A740"/>
            </a:innerShdw>
          </a:effectLst>
        </p:spPr>
      </p:pic>
      <p:sp>
        <p:nvSpPr>
          <p:cNvPr id="9" name="Content Placeholder 2"/>
          <p:cNvSpPr>
            <a:spLocks noGrp="1"/>
          </p:cNvSpPr>
          <p:nvPr>
            <p:ph idx="1"/>
          </p:nvPr>
        </p:nvSpPr>
        <p:spPr>
          <a:xfrm>
            <a:off x="609600" y="1295400"/>
            <a:ext cx="8229600" cy="1533963"/>
          </a:xfrm>
        </p:spPr>
        <p:txBody>
          <a:bodyPr>
            <a:noAutofit/>
          </a:bodyPr>
          <a:lstStyle/>
          <a:p>
            <a:pPr marL="0" indent="0">
              <a:buNone/>
            </a:pPr>
            <a:r>
              <a:rPr lang="en-US" sz="2800" dirty="0" smtClean="0">
                <a:solidFill>
                  <a:schemeClr val="bg1"/>
                </a:solidFill>
                <a:effectLst>
                  <a:outerShdw blurRad="50800" dist="38100" dir="2700000" algn="tl" rotWithShape="0">
                    <a:prstClr val="black">
                      <a:alpha val="40000"/>
                    </a:prstClr>
                  </a:outerShdw>
                </a:effectLst>
              </a:rPr>
              <a:t>Volunteering </a:t>
            </a:r>
            <a:r>
              <a:rPr lang="en-US" sz="2800" dirty="0">
                <a:solidFill>
                  <a:schemeClr val="bg1"/>
                </a:solidFill>
                <a:effectLst>
                  <a:outerShdw blurRad="50800" dist="38100" dir="2700000" algn="tl" rotWithShape="0">
                    <a:prstClr val="black">
                      <a:alpha val="40000"/>
                    </a:prstClr>
                  </a:outerShdw>
                </a:effectLst>
              </a:rPr>
              <a:t>to give personal instruction, training, teaching ,supervision, coaching, role model, orienting to work environment, </a:t>
            </a:r>
            <a:r>
              <a:rPr lang="en-US" sz="2800" dirty="0" smtClean="0">
                <a:solidFill>
                  <a:schemeClr val="bg1"/>
                </a:solidFill>
                <a:effectLst>
                  <a:outerShdw blurRad="50800" dist="38100" dir="2700000" algn="tl" rotWithShape="0">
                    <a:prstClr val="black">
                      <a:alpha val="40000"/>
                    </a:prstClr>
                  </a:outerShdw>
                </a:effectLst>
              </a:rPr>
              <a:t>feedback.</a:t>
            </a:r>
          </a:p>
          <a:p>
            <a:pPr marL="0" indent="0">
              <a:buNone/>
            </a:pPr>
            <a:endParaRPr lang="en-US" sz="2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72868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What is precepting?</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954" y="3810000"/>
            <a:ext cx="5188282" cy="2758254"/>
          </a:xfrm>
          <a:prstGeom prst="rect">
            <a:avLst/>
          </a:prstGeom>
          <a:effectLst>
            <a:innerShdw blurRad="114300">
              <a:prstClr val="black"/>
            </a:innerShdw>
          </a:effectLst>
        </p:spPr>
      </p:pic>
      <p:sp>
        <p:nvSpPr>
          <p:cNvPr id="11" name="Content Placeholder 2"/>
          <p:cNvSpPr>
            <a:spLocks noGrp="1"/>
          </p:cNvSpPr>
          <p:nvPr>
            <p:ph idx="1"/>
          </p:nvPr>
        </p:nvSpPr>
        <p:spPr>
          <a:xfrm>
            <a:off x="548636" y="1437837"/>
            <a:ext cx="8229600" cy="2600763"/>
          </a:xfrm>
        </p:spPr>
        <p:txBody>
          <a:bodyPr>
            <a:noAutofit/>
          </a:bodyPr>
          <a:lstStyle/>
          <a:p>
            <a:pPr marL="0" indent="0">
              <a:buNone/>
            </a:pPr>
            <a:r>
              <a:rPr lang="en-US" sz="2800" dirty="0">
                <a:solidFill>
                  <a:schemeClr val="bg1"/>
                </a:solidFill>
                <a:effectLst>
                  <a:outerShdw blurRad="50800" dist="38100" dir="2700000" algn="tl" rotWithShape="0">
                    <a:prstClr val="black">
                      <a:alpha val="40000"/>
                    </a:prstClr>
                  </a:outerShdw>
                </a:effectLst>
              </a:rPr>
              <a:t>T</a:t>
            </a:r>
            <a:r>
              <a:rPr lang="en-US" sz="2800" dirty="0" smtClean="0">
                <a:solidFill>
                  <a:schemeClr val="bg1"/>
                </a:solidFill>
                <a:effectLst>
                  <a:outerShdw blurRad="50800" dist="38100" dir="2700000" algn="tl" rotWithShape="0">
                    <a:prstClr val="black">
                      <a:alpha val="40000"/>
                    </a:prstClr>
                  </a:outerShdw>
                </a:effectLst>
              </a:rPr>
              <a:t>he </a:t>
            </a:r>
            <a:r>
              <a:rPr lang="en-US" sz="2800" dirty="0">
                <a:solidFill>
                  <a:schemeClr val="bg1"/>
                </a:solidFill>
                <a:effectLst>
                  <a:outerShdw blurRad="50800" dist="38100" dir="2700000" algn="tl" rotWithShape="0">
                    <a:prstClr val="black">
                      <a:alpha val="40000"/>
                    </a:prstClr>
                  </a:outerShdw>
                </a:effectLst>
              </a:rPr>
              <a:t>goal is to prepare interns for future dietetic practice.  The intern is learning technical dietetic skills as well as professional behavior skills.  Preceptors are the role-model for the intern.  Below is an example of what coaching and mentoring is and what coaching and mentoring is not.</a:t>
            </a:r>
          </a:p>
          <a:p>
            <a:pPr marL="0" indent="0">
              <a:buNone/>
            </a:pPr>
            <a:endParaRPr lang="en-US" sz="2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813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D3A740"/>
                </a:solidFill>
              </a:rPr>
              <a:t>Precepting</a:t>
            </a:r>
            <a:endParaRPr lang="en-US" sz="5400" b="1" dirty="0">
              <a:ln/>
              <a:solidFill>
                <a:srgbClr val="D3A74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122" y="3505200"/>
            <a:ext cx="4642171" cy="2906868"/>
          </a:xfrm>
          <a:prstGeom prst="rect">
            <a:avLst/>
          </a:prstGeom>
          <a:effectLst>
            <a:innerShdw blurRad="114300">
              <a:schemeClr val="bg1"/>
            </a:inn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295400"/>
            <a:ext cx="4813361" cy="2895600"/>
          </a:xfrm>
          <a:prstGeom prst="rect">
            <a:avLst/>
          </a:prstGeom>
          <a:effectLst>
            <a:innerShdw blurRad="114300">
              <a:schemeClr val="bg1"/>
            </a:innerShdw>
          </a:effectLst>
        </p:spPr>
      </p:pic>
    </p:spTree>
    <p:extLst>
      <p:ext uri="{BB962C8B-B14F-4D97-AF65-F5344CB8AC3E}">
        <p14:creationId xmlns:p14="http://schemas.microsoft.com/office/powerpoint/2010/main" val="987193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10633" y="348516"/>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882344" y="1818837"/>
            <a:ext cx="3080056" cy="2600763"/>
          </a:xfrm>
        </p:spPr>
        <p:txBody>
          <a:bodyPr>
            <a:noAutofit/>
          </a:bodyPr>
          <a:lstStyle/>
          <a:p>
            <a:pPr marL="0" indent="0">
              <a:buNone/>
            </a:pPr>
            <a:r>
              <a:rPr lang="en-US" sz="2800" dirty="0">
                <a:solidFill>
                  <a:schemeClr val="bg1"/>
                </a:solidFill>
              </a:rPr>
              <a:t>Registered Dietitians and other professional practitioners as Preceptors give </a:t>
            </a:r>
            <a:r>
              <a:rPr lang="en-US" sz="2800">
                <a:solidFill>
                  <a:schemeClr val="bg1"/>
                </a:solidFill>
              </a:rPr>
              <a:t>of </a:t>
            </a:r>
            <a:r>
              <a:rPr lang="en-US" sz="2800" smtClean="0">
                <a:solidFill>
                  <a:schemeClr val="bg1"/>
                </a:solidFill>
              </a:rPr>
              <a:t>their:</a:t>
            </a:r>
            <a:endParaRPr lang="en-US" sz="2800" dirty="0">
              <a:solidFill>
                <a:schemeClr val="bg1"/>
              </a:solidFill>
            </a:endParaRPr>
          </a:p>
        </p:txBody>
      </p:sp>
      <p:sp>
        <p:nvSpPr>
          <p:cNvPr id="7" name="Rectangle 6"/>
          <p:cNvSpPr/>
          <p:nvPr/>
        </p:nvSpPr>
        <p:spPr>
          <a:xfrm>
            <a:off x="304800" y="381000"/>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D3A740"/>
                </a:solidFill>
              </a:rPr>
              <a:t>Precepting</a:t>
            </a:r>
            <a:endParaRPr lang="en-US" sz="5400" b="1" dirty="0">
              <a:ln/>
              <a:solidFill>
                <a:srgbClr val="D3A74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287" y="1640060"/>
            <a:ext cx="2027382" cy="1428145"/>
          </a:xfrm>
          <a:prstGeom prst="rect">
            <a:avLst/>
          </a:prstGeom>
          <a:effectLst>
            <a:innerShdw blurRad="114300">
              <a:srgbClr val="945200"/>
            </a:inn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3269" y="3101023"/>
            <a:ext cx="2057400" cy="1547177"/>
          </a:xfrm>
          <a:prstGeom prst="rect">
            <a:avLst/>
          </a:prstGeom>
          <a:effectLst>
            <a:innerShdw blurRad="114300">
              <a:srgbClr val="945200"/>
            </a:inn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608" y="2012682"/>
            <a:ext cx="1939792" cy="2102118"/>
          </a:xfrm>
          <a:prstGeom prst="rect">
            <a:avLst/>
          </a:prstGeom>
          <a:effectLst>
            <a:innerShdw blurRad="114300">
              <a:srgbClr val="945200"/>
            </a:innerShdw>
          </a:effectLst>
        </p:spPr>
      </p:pic>
      <p:sp>
        <p:nvSpPr>
          <p:cNvPr id="12" name="Content Placeholder 2"/>
          <p:cNvSpPr txBox="1">
            <a:spLocks/>
          </p:cNvSpPr>
          <p:nvPr/>
        </p:nvSpPr>
        <p:spPr>
          <a:xfrm>
            <a:off x="816049" y="4816869"/>
            <a:ext cx="7533168" cy="1338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solidFill>
              </a:rPr>
              <a:t>In areas of Retail, Sports, Eating Disorders, </a:t>
            </a:r>
            <a:r>
              <a:rPr lang="en-US" sz="2400" dirty="0" smtClean="0">
                <a:solidFill>
                  <a:schemeClr val="bg1"/>
                </a:solidFill>
              </a:rPr>
              <a:t>Dialysis, Medical </a:t>
            </a:r>
            <a:r>
              <a:rPr lang="en-US" sz="2400" dirty="0">
                <a:solidFill>
                  <a:schemeClr val="bg1"/>
                </a:solidFill>
              </a:rPr>
              <a:t>Nutrition Therapy (MNT), Long-term </a:t>
            </a:r>
            <a:r>
              <a:rPr lang="en-US" sz="2400" dirty="0" smtClean="0">
                <a:solidFill>
                  <a:schemeClr val="bg1"/>
                </a:solidFill>
              </a:rPr>
              <a:t>care, Food Service </a:t>
            </a:r>
            <a:r>
              <a:rPr lang="en-US" sz="2400" smtClean="0">
                <a:solidFill>
                  <a:schemeClr val="bg1"/>
                </a:solidFill>
              </a:rPr>
              <a:t>Systems/Dietetic Management, Public </a:t>
            </a:r>
            <a:r>
              <a:rPr lang="en-US" sz="2400" dirty="0">
                <a:solidFill>
                  <a:schemeClr val="bg1"/>
                </a:solidFill>
              </a:rPr>
              <a:t>health/Community </a:t>
            </a:r>
          </a:p>
        </p:txBody>
      </p:sp>
    </p:spTree>
    <p:extLst>
      <p:ext uri="{BB962C8B-B14F-4D97-AF65-F5344CB8AC3E}">
        <p14:creationId xmlns:p14="http://schemas.microsoft.com/office/powerpoint/2010/main" val="453753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24938" y="0"/>
            <a:ext cx="9144000" cy="6858000"/>
          </a:xfrm>
          <a:prstGeom prst="rect">
            <a:avLst/>
          </a:prstGeom>
          <a:effectLst>
            <a:outerShdw blurRad="50800" dist="50800" dir="5400000" algn="ctr" rotWithShape="0">
              <a:srgbClr val="000000"/>
            </a:outerShdw>
          </a:effectLst>
        </p:spPr>
      </p:pic>
      <p:sp>
        <p:nvSpPr>
          <p:cNvPr id="5" name="Rectangle 4"/>
          <p:cNvSpPr/>
          <p:nvPr/>
        </p:nvSpPr>
        <p:spPr>
          <a:xfrm>
            <a:off x="-22167" y="-13855"/>
            <a:ext cx="9144000" cy="6858000"/>
          </a:xfrm>
          <a:prstGeom prst="rect">
            <a:avLst/>
          </a:prstGeom>
          <a:gradFill flip="none" rotWithShape="1">
            <a:gsLst>
              <a:gs pos="0">
                <a:schemeClr val="accent1">
                  <a:lumMod val="20000"/>
                  <a:lumOff val="80000"/>
                </a:schemeClr>
              </a:gs>
              <a:gs pos="40000">
                <a:srgbClr val="012F92">
                  <a:alpha val="81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84336"/>
            <a:ext cx="8321036"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D3A740"/>
                </a:solidFill>
              </a:rPr>
              <a:t>Role of Preceptor</a:t>
            </a:r>
          </a:p>
        </p:txBody>
      </p:sp>
      <p:sp>
        <p:nvSpPr>
          <p:cNvPr id="6" name="Content Placeholder 2"/>
          <p:cNvSpPr>
            <a:spLocks noGrp="1"/>
          </p:cNvSpPr>
          <p:nvPr>
            <p:ph idx="1"/>
          </p:nvPr>
        </p:nvSpPr>
        <p:spPr>
          <a:xfrm>
            <a:off x="548636" y="1447800"/>
            <a:ext cx="8229600" cy="1664866"/>
          </a:xfrm>
        </p:spPr>
        <p:txBody>
          <a:bodyPr>
            <a:noAutofit/>
          </a:bodyPr>
          <a:lstStyle/>
          <a:p>
            <a:pPr marL="0" lvl="0" indent="0">
              <a:buNone/>
            </a:pPr>
            <a:r>
              <a:rPr lang="en-US" sz="2400" dirty="0">
                <a:solidFill>
                  <a:schemeClr val="bg1"/>
                </a:solidFill>
                <a:effectLst>
                  <a:outerShdw blurRad="50800" dist="38100" dir="2700000" algn="tl" rotWithShape="0">
                    <a:prstClr val="black">
                      <a:alpha val="40000"/>
                    </a:prstClr>
                  </a:outerShdw>
                </a:effectLst>
              </a:rPr>
              <a:t>Preceptors have mastered their practice and are dedicated professionals for the advancement of the profession.  Preceptors provide the opportunity to share your expertise and enthusiasm for his or her area of expertise. </a:t>
            </a:r>
            <a:endParaRPr lang="en-US" sz="2400" dirty="0" smtClean="0">
              <a:solidFill>
                <a:schemeClr val="bg1"/>
              </a:solidFill>
              <a:effectLst>
                <a:outerShdw blurRad="50800" dist="38100" dir="2700000" algn="tl" rotWithShape="0">
                  <a:prstClr val="black">
                    <a:alpha val="40000"/>
                  </a:prstClr>
                </a:outerShdw>
              </a:effectLst>
            </a:endParaRPr>
          </a:p>
          <a:p>
            <a:pPr marL="0" indent="0">
              <a:buNone/>
            </a:pPr>
            <a:endParaRPr lang="en-US" sz="2400" dirty="0">
              <a:solidFill>
                <a:schemeClr val="bg1"/>
              </a:solidFill>
              <a:effectLst>
                <a:outerShdw blurRad="50800" dist="38100" dir="2700000" algn="tl" rotWithShape="0">
                  <a:prstClr val="black">
                    <a:alpha val="40000"/>
                  </a:prstClr>
                </a:outerShdw>
              </a:effectLst>
            </a:endParaRPr>
          </a:p>
        </p:txBody>
      </p:sp>
      <p:sp>
        <p:nvSpPr>
          <p:cNvPr id="7" name="Content Placeholder 2"/>
          <p:cNvSpPr txBox="1">
            <a:spLocks/>
          </p:cNvSpPr>
          <p:nvPr/>
        </p:nvSpPr>
        <p:spPr>
          <a:xfrm>
            <a:off x="457200" y="3352800"/>
            <a:ext cx="4330931" cy="28447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schemeClr val="bg1"/>
                </a:solidFill>
                <a:effectLst>
                  <a:outerShdw blurRad="50800" dist="38100" dir="2700000" algn="tl" rotWithShape="0">
                    <a:prstClr val="black">
                      <a:alpha val="40000"/>
                    </a:prstClr>
                  </a:outerShdw>
                </a:effectLst>
              </a:rPr>
              <a:t>Meeting regularly with your intern both formally and informally</a:t>
            </a:r>
          </a:p>
          <a:p>
            <a:r>
              <a:rPr lang="en-US" sz="2400" dirty="0" smtClean="0">
                <a:solidFill>
                  <a:schemeClr val="bg1"/>
                </a:solidFill>
                <a:effectLst>
                  <a:outerShdw blurRad="50800" dist="38100" dir="2700000" algn="tl" rotWithShape="0">
                    <a:prstClr val="black">
                      <a:alpha val="40000"/>
                    </a:prstClr>
                  </a:outerShdw>
                </a:effectLst>
              </a:rPr>
              <a:t>Guiding your intern through the daily operations of the program/facility</a:t>
            </a:r>
          </a:p>
        </p:txBody>
      </p:sp>
      <p:sp>
        <p:nvSpPr>
          <p:cNvPr id="9" name="Content Placeholder 2"/>
          <p:cNvSpPr txBox="1">
            <a:spLocks/>
          </p:cNvSpPr>
          <p:nvPr/>
        </p:nvSpPr>
        <p:spPr>
          <a:xfrm>
            <a:off x="4583435" y="3352800"/>
            <a:ext cx="3990105" cy="3056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schemeClr val="bg1"/>
                </a:solidFill>
                <a:effectLst>
                  <a:outerShdw blurRad="50800" dist="38100" dir="2700000" algn="tl" rotWithShape="0">
                    <a:prstClr val="black">
                      <a:alpha val="40000"/>
                    </a:prstClr>
                  </a:outerShdw>
                </a:effectLst>
              </a:rPr>
              <a:t>Arranging for your intern to interact with other disciplines and other departments</a:t>
            </a:r>
          </a:p>
          <a:p>
            <a:r>
              <a:rPr lang="en-US" sz="2400" dirty="0" smtClean="0">
                <a:solidFill>
                  <a:schemeClr val="bg1"/>
                </a:solidFill>
                <a:effectLst>
                  <a:outerShdw blurRad="50800" dist="38100" dir="2700000" algn="tl" rotWithShape="0">
                    <a:prstClr val="black">
                      <a:alpha val="40000"/>
                    </a:prstClr>
                  </a:outerShdw>
                </a:effectLst>
              </a:rPr>
              <a:t>Observing your intern’s professional style and behavior at the site</a:t>
            </a:r>
          </a:p>
          <a:p>
            <a:pPr marL="0" indent="0">
              <a:buFont typeface="Arial" panose="020B0604020202020204" pitchFamily="34" charset="0"/>
              <a:buNone/>
            </a:pPr>
            <a:endParaRPr lang="en-US" sz="24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54557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14187</TotalTime>
  <Words>1173</Words>
  <Application>Microsoft Office PowerPoint</Application>
  <PresentationFormat>On-screen Show (4:3)</PresentationFormat>
  <Paragraphs>113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Accreditation</vt:lpstr>
      <vt:lpstr>Accreditation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Precepting</dc:title>
  <dc:creator>Dona Greenwood</dc:creator>
  <cp:lastModifiedBy>Laura Goolsby</cp:lastModifiedBy>
  <cp:revision>77</cp:revision>
  <dcterms:created xsi:type="dcterms:W3CDTF">2018-06-02T21:10:47Z</dcterms:created>
  <dcterms:modified xsi:type="dcterms:W3CDTF">2018-11-05T18:58:47Z</dcterms:modified>
</cp:coreProperties>
</file>